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3" r:id="rId3"/>
    <p:sldId id="264" r:id="rId4"/>
    <p:sldId id="267" r:id="rId5"/>
    <p:sldId id="268" r:id="rId6"/>
    <p:sldId id="269" r:id="rId7"/>
    <p:sldId id="270" r:id="rId8"/>
    <p:sldId id="274" r:id="rId9"/>
    <p:sldId id="275" r:id="rId10"/>
    <p:sldId id="257" r:id="rId11"/>
    <p:sldId id="258" r:id="rId12"/>
    <p:sldId id="259" r:id="rId13"/>
    <p:sldId id="261" r:id="rId14"/>
    <p:sldId id="262" r:id="rId15"/>
    <p:sldId id="263" r:id="rId16"/>
    <p:sldId id="260" r:id="rId17"/>
    <p:sldId id="265"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5" autoAdjust="0"/>
    <p:restoredTop sz="94660"/>
  </p:normalViewPr>
  <p:slideViewPr>
    <p:cSldViewPr snapToGrid="0">
      <p:cViewPr varScale="1">
        <p:scale>
          <a:sx n="81" d="100"/>
          <a:sy n="81" d="100"/>
        </p:scale>
        <p:origin x="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113218-4564-463B-8484-9E92EC3834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B81AD3-3731-49BE-812E-DE81D5F0963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C7F142-731B-4360-A795-D1D1DF094561}" type="datetimeFigureOut">
              <a:rPr lang="en-US" smtClean="0"/>
              <a:t>2/16/2018</a:t>
            </a:fld>
            <a:endParaRPr lang="en-US"/>
          </a:p>
        </p:txBody>
      </p:sp>
      <p:sp>
        <p:nvSpPr>
          <p:cNvPr id="4" name="Slide Image Placeholder 3">
            <a:extLst>
              <a:ext uri="{FF2B5EF4-FFF2-40B4-BE49-F238E27FC236}">
                <a16:creationId xmlns:a16="http://schemas.microsoft.com/office/drawing/2014/main" id="{29F12D56-1177-4EC8-AB54-3755C907D0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FA3E1A55-3A03-4285-92ED-2529A71E0DC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BB404A6-F681-4550-B228-7C2CB399363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D03B5EAB-311D-4AC9-B70D-CC00958B283B}"/>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A18130-1CBB-4D39-93AD-37FED8E3CAE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8D48-5030-40CE-8BEE-4F7B9FB86E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64D8C-94AF-4A13-AF53-D8187A72D0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FB840-E556-44EC-8897-832602717FD7}"/>
              </a:ext>
            </a:extLst>
          </p:cNvPr>
          <p:cNvSpPr>
            <a:spLocks noGrp="1"/>
          </p:cNvSpPr>
          <p:nvPr>
            <p:ph type="dt" sz="half" idx="10"/>
          </p:nvPr>
        </p:nvSpPr>
        <p:spPr/>
        <p:txBody>
          <a:bodyPr/>
          <a:lstStyle/>
          <a:p>
            <a:fld id="{99924F37-B8F1-4463-9A7D-31F797CF0CAE}" type="datetimeFigureOut">
              <a:rPr lang="en-US" smtClean="0"/>
              <a:t>2/16/2018</a:t>
            </a:fld>
            <a:endParaRPr lang="en-US"/>
          </a:p>
        </p:txBody>
      </p:sp>
      <p:sp>
        <p:nvSpPr>
          <p:cNvPr id="5" name="Footer Placeholder 4">
            <a:extLst>
              <a:ext uri="{FF2B5EF4-FFF2-40B4-BE49-F238E27FC236}">
                <a16:creationId xmlns:a16="http://schemas.microsoft.com/office/drawing/2014/main" id="{FD5AA307-AC8E-40E9-974B-F61FFFC27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65D71-10A4-4246-AA36-A47FE525DE51}"/>
              </a:ext>
            </a:extLst>
          </p:cNvPr>
          <p:cNvSpPr>
            <a:spLocks noGrp="1"/>
          </p:cNvSpPr>
          <p:nvPr>
            <p:ph type="sldNum" sz="quarter" idx="12"/>
          </p:nvPr>
        </p:nvSpPr>
        <p:spPr/>
        <p:txBody>
          <a:bodyPr/>
          <a:lstStyle/>
          <a:p>
            <a:fld id="{7D94CA6F-1EC8-4C06-AC45-E71FA7F3F1CD}" type="slidenum">
              <a:rPr lang="en-US" smtClean="0"/>
              <a:t>‹#›</a:t>
            </a:fld>
            <a:endParaRPr lang="en-US"/>
          </a:p>
        </p:txBody>
      </p:sp>
    </p:spTree>
    <p:extLst>
      <p:ext uri="{BB962C8B-B14F-4D97-AF65-F5344CB8AC3E}">
        <p14:creationId xmlns:p14="http://schemas.microsoft.com/office/powerpoint/2010/main" val="2618204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2C89-4CDB-4B8A-B0C7-6178565B2D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91D615-0094-482A-AD8F-A1B352E40D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E1A5E-82CD-4AB7-8834-0DC2A15E6654}"/>
              </a:ext>
            </a:extLst>
          </p:cNvPr>
          <p:cNvSpPr>
            <a:spLocks noGrp="1"/>
          </p:cNvSpPr>
          <p:nvPr>
            <p:ph type="dt" sz="half" idx="10"/>
          </p:nvPr>
        </p:nvSpPr>
        <p:spPr/>
        <p:txBody>
          <a:bodyPr/>
          <a:lstStyle/>
          <a:p>
            <a:fld id="{99924F37-B8F1-4463-9A7D-31F797CF0CAE}" type="datetimeFigureOut">
              <a:rPr lang="en-US" smtClean="0"/>
              <a:t>2/16/2018</a:t>
            </a:fld>
            <a:endParaRPr lang="en-US"/>
          </a:p>
        </p:txBody>
      </p:sp>
      <p:sp>
        <p:nvSpPr>
          <p:cNvPr id="5" name="Footer Placeholder 4">
            <a:extLst>
              <a:ext uri="{FF2B5EF4-FFF2-40B4-BE49-F238E27FC236}">
                <a16:creationId xmlns:a16="http://schemas.microsoft.com/office/drawing/2014/main" id="{398F9850-A80E-42B8-82EC-A5A94AB74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B78B5-4628-494F-9270-947F59FAEDBB}"/>
              </a:ext>
            </a:extLst>
          </p:cNvPr>
          <p:cNvSpPr>
            <a:spLocks noGrp="1"/>
          </p:cNvSpPr>
          <p:nvPr>
            <p:ph type="sldNum" sz="quarter" idx="12"/>
          </p:nvPr>
        </p:nvSpPr>
        <p:spPr/>
        <p:txBody>
          <a:bodyPr/>
          <a:lstStyle/>
          <a:p>
            <a:fld id="{7D94CA6F-1EC8-4C06-AC45-E71FA7F3F1CD}" type="slidenum">
              <a:rPr lang="en-US" smtClean="0"/>
              <a:t>‹#›</a:t>
            </a:fld>
            <a:endParaRPr lang="en-US"/>
          </a:p>
        </p:txBody>
      </p:sp>
    </p:spTree>
    <p:extLst>
      <p:ext uri="{BB962C8B-B14F-4D97-AF65-F5344CB8AC3E}">
        <p14:creationId xmlns:p14="http://schemas.microsoft.com/office/powerpoint/2010/main" val="2321040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A4BFE-E928-4B29-B1C3-E7A0A526A1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BAAA56-D96B-4BDF-AA8F-82DB706E29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765F2-0C80-46C0-BCEB-6EC705C233A7}"/>
              </a:ext>
            </a:extLst>
          </p:cNvPr>
          <p:cNvSpPr>
            <a:spLocks noGrp="1"/>
          </p:cNvSpPr>
          <p:nvPr>
            <p:ph type="dt" sz="half" idx="10"/>
          </p:nvPr>
        </p:nvSpPr>
        <p:spPr/>
        <p:txBody>
          <a:bodyPr/>
          <a:lstStyle/>
          <a:p>
            <a:fld id="{99924F37-B8F1-4463-9A7D-31F797CF0CAE}" type="datetimeFigureOut">
              <a:rPr lang="en-US" smtClean="0"/>
              <a:t>2/16/2018</a:t>
            </a:fld>
            <a:endParaRPr lang="en-US"/>
          </a:p>
        </p:txBody>
      </p:sp>
      <p:sp>
        <p:nvSpPr>
          <p:cNvPr id="5" name="Footer Placeholder 4">
            <a:extLst>
              <a:ext uri="{FF2B5EF4-FFF2-40B4-BE49-F238E27FC236}">
                <a16:creationId xmlns:a16="http://schemas.microsoft.com/office/drawing/2014/main" id="{067DF5A1-71B2-40AA-94FB-2DE4E790A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ECE55-D0A5-435F-BA9C-75DD085B2DC1}"/>
              </a:ext>
            </a:extLst>
          </p:cNvPr>
          <p:cNvSpPr>
            <a:spLocks noGrp="1"/>
          </p:cNvSpPr>
          <p:nvPr>
            <p:ph type="sldNum" sz="quarter" idx="12"/>
          </p:nvPr>
        </p:nvSpPr>
        <p:spPr/>
        <p:txBody>
          <a:bodyPr/>
          <a:lstStyle/>
          <a:p>
            <a:fld id="{7D94CA6F-1EC8-4C06-AC45-E71FA7F3F1CD}" type="slidenum">
              <a:rPr lang="en-US" smtClean="0"/>
              <a:t>‹#›</a:t>
            </a:fld>
            <a:endParaRPr lang="en-US"/>
          </a:p>
        </p:txBody>
      </p:sp>
    </p:spTree>
    <p:extLst>
      <p:ext uri="{BB962C8B-B14F-4D97-AF65-F5344CB8AC3E}">
        <p14:creationId xmlns:p14="http://schemas.microsoft.com/office/powerpoint/2010/main" val="2144123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44E7-040F-458E-8423-302136F0A1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F894E-374F-4941-97F7-3F7976979C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CAD693-9D9F-41FF-A433-D52383205236}"/>
              </a:ext>
            </a:extLst>
          </p:cNvPr>
          <p:cNvSpPr>
            <a:spLocks noGrp="1"/>
          </p:cNvSpPr>
          <p:nvPr>
            <p:ph type="dt" sz="half" idx="10"/>
          </p:nvPr>
        </p:nvSpPr>
        <p:spPr/>
        <p:txBody>
          <a:bodyPr/>
          <a:lstStyle/>
          <a:p>
            <a:fld id="{99924F37-B8F1-4463-9A7D-31F797CF0CAE}" type="datetimeFigureOut">
              <a:rPr lang="en-US" smtClean="0"/>
              <a:t>2/16/2018</a:t>
            </a:fld>
            <a:endParaRPr lang="en-US"/>
          </a:p>
        </p:txBody>
      </p:sp>
      <p:sp>
        <p:nvSpPr>
          <p:cNvPr id="5" name="Footer Placeholder 4">
            <a:extLst>
              <a:ext uri="{FF2B5EF4-FFF2-40B4-BE49-F238E27FC236}">
                <a16:creationId xmlns:a16="http://schemas.microsoft.com/office/drawing/2014/main" id="{9DB3F0C5-396F-4429-A150-80FC8F9BA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25F23-1CBF-4EFB-9A7A-AC5FCC7A1CA0}"/>
              </a:ext>
            </a:extLst>
          </p:cNvPr>
          <p:cNvSpPr>
            <a:spLocks noGrp="1"/>
          </p:cNvSpPr>
          <p:nvPr>
            <p:ph type="sldNum" sz="quarter" idx="12"/>
          </p:nvPr>
        </p:nvSpPr>
        <p:spPr/>
        <p:txBody>
          <a:bodyPr/>
          <a:lstStyle/>
          <a:p>
            <a:fld id="{7D94CA6F-1EC8-4C06-AC45-E71FA7F3F1CD}" type="slidenum">
              <a:rPr lang="en-US" smtClean="0"/>
              <a:t>‹#›</a:t>
            </a:fld>
            <a:endParaRPr lang="en-US"/>
          </a:p>
        </p:txBody>
      </p:sp>
    </p:spTree>
    <p:extLst>
      <p:ext uri="{BB962C8B-B14F-4D97-AF65-F5344CB8AC3E}">
        <p14:creationId xmlns:p14="http://schemas.microsoft.com/office/powerpoint/2010/main" val="86289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EC96-6C6B-46D6-993A-8B4A7AB170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01AA6-BEFB-4362-85BA-91C2C9058F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5DE0FC6-44F6-4EE4-8E45-41A45BC9CBC8}"/>
              </a:ext>
            </a:extLst>
          </p:cNvPr>
          <p:cNvSpPr>
            <a:spLocks noGrp="1"/>
          </p:cNvSpPr>
          <p:nvPr>
            <p:ph type="dt" sz="half" idx="10"/>
          </p:nvPr>
        </p:nvSpPr>
        <p:spPr/>
        <p:txBody>
          <a:bodyPr/>
          <a:lstStyle/>
          <a:p>
            <a:fld id="{99924F37-B8F1-4463-9A7D-31F797CF0CAE}" type="datetimeFigureOut">
              <a:rPr lang="en-US" smtClean="0"/>
              <a:t>2/16/2018</a:t>
            </a:fld>
            <a:endParaRPr lang="en-US"/>
          </a:p>
        </p:txBody>
      </p:sp>
      <p:sp>
        <p:nvSpPr>
          <p:cNvPr id="5" name="Footer Placeholder 4">
            <a:extLst>
              <a:ext uri="{FF2B5EF4-FFF2-40B4-BE49-F238E27FC236}">
                <a16:creationId xmlns:a16="http://schemas.microsoft.com/office/drawing/2014/main" id="{A49960FD-E70B-40D7-8072-25F35DDF4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4C061-A76D-4960-A5EB-545CB4B21A60}"/>
              </a:ext>
            </a:extLst>
          </p:cNvPr>
          <p:cNvSpPr>
            <a:spLocks noGrp="1"/>
          </p:cNvSpPr>
          <p:nvPr>
            <p:ph type="sldNum" sz="quarter" idx="12"/>
          </p:nvPr>
        </p:nvSpPr>
        <p:spPr/>
        <p:txBody>
          <a:bodyPr/>
          <a:lstStyle/>
          <a:p>
            <a:fld id="{7D94CA6F-1EC8-4C06-AC45-E71FA7F3F1CD}" type="slidenum">
              <a:rPr lang="en-US" smtClean="0"/>
              <a:t>‹#›</a:t>
            </a:fld>
            <a:endParaRPr lang="en-US"/>
          </a:p>
        </p:txBody>
      </p:sp>
    </p:spTree>
    <p:extLst>
      <p:ext uri="{BB962C8B-B14F-4D97-AF65-F5344CB8AC3E}">
        <p14:creationId xmlns:p14="http://schemas.microsoft.com/office/powerpoint/2010/main" val="1681802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61B1C-1E5A-412E-839C-2A2A512AE3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804D72-11A8-48A9-955B-DAE60D1E34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197DD7-9362-4899-852E-DEE366A3A82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DAB75C-BBBB-4B35-BE8E-1C7463CA8C37}"/>
              </a:ext>
            </a:extLst>
          </p:cNvPr>
          <p:cNvSpPr>
            <a:spLocks noGrp="1"/>
          </p:cNvSpPr>
          <p:nvPr>
            <p:ph type="dt" sz="half" idx="10"/>
          </p:nvPr>
        </p:nvSpPr>
        <p:spPr/>
        <p:txBody>
          <a:bodyPr/>
          <a:lstStyle/>
          <a:p>
            <a:fld id="{99924F37-B8F1-4463-9A7D-31F797CF0CAE}" type="datetimeFigureOut">
              <a:rPr lang="en-US" smtClean="0"/>
              <a:t>2/16/2018</a:t>
            </a:fld>
            <a:endParaRPr lang="en-US"/>
          </a:p>
        </p:txBody>
      </p:sp>
      <p:sp>
        <p:nvSpPr>
          <p:cNvPr id="6" name="Footer Placeholder 5">
            <a:extLst>
              <a:ext uri="{FF2B5EF4-FFF2-40B4-BE49-F238E27FC236}">
                <a16:creationId xmlns:a16="http://schemas.microsoft.com/office/drawing/2014/main" id="{92EB2D4B-BBB3-4345-B906-EEBC6C6BF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D5759-E8A2-4A70-BB90-A782DB86B0FC}"/>
              </a:ext>
            </a:extLst>
          </p:cNvPr>
          <p:cNvSpPr>
            <a:spLocks noGrp="1"/>
          </p:cNvSpPr>
          <p:nvPr>
            <p:ph type="sldNum" sz="quarter" idx="12"/>
          </p:nvPr>
        </p:nvSpPr>
        <p:spPr/>
        <p:txBody>
          <a:bodyPr/>
          <a:lstStyle/>
          <a:p>
            <a:fld id="{7D94CA6F-1EC8-4C06-AC45-E71FA7F3F1CD}" type="slidenum">
              <a:rPr lang="en-US" smtClean="0"/>
              <a:t>‹#›</a:t>
            </a:fld>
            <a:endParaRPr lang="en-US"/>
          </a:p>
        </p:txBody>
      </p:sp>
    </p:spTree>
    <p:extLst>
      <p:ext uri="{BB962C8B-B14F-4D97-AF65-F5344CB8AC3E}">
        <p14:creationId xmlns:p14="http://schemas.microsoft.com/office/powerpoint/2010/main" val="3933436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9FAB-A895-424C-8889-5558BD0543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454E1E-8FB4-4613-94CC-94A5A34101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A0794E-2028-41BB-84D3-9F8FDF2B5AF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20988A-A9FB-4978-8731-B1FEFF797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B0FCF1-C5A2-4C41-A712-E1403B55E4C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B3A417-8AB6-41C4-B90C-88DA877A5E36}"/>
              </a:ext>
            </a:extLst>
          </p:cNvPr>
          <p:cNvSpPr>
            <a:spLocks noGrp="1"/>
          </p:cNvSpPr>
          <p:nvPr>
            <p:ph type="dt" sz="half" idx="10"/>
          </p:nvPr>
        </p:nvSpPr>
        <p:spPr/>
        <p:txBody>
          <a:bodyPr/>
          <a:lstStyle/>
          <a:p>
            <a:fld id="{99924F37-B8F1-4463-9A7D-31F797CF0CAE}" type="datetimeFigureOut">
              <a:rPr lang="en-US" smtClean="0"/>
              <a:t>2/16/2018</a:t>
            </a:fld>
            <a:endParaRPr lang="en-US"/>
          </a:p>
        </p:txBody>
      </p:sp>
      <p:sp>
        <p:nvSpPr>
          <p:cNvPr id="8" name="Footer Placeholder 7">
            <a:extLst>
              <a:ext uri="{FF2B5EF4-FFF2-40B4-BE49-F238E27FC236}">
                <a16:creationId xmlns:a16="http://schemas.microsoft.com/office/drawing/2014/main" id="{F491DAC4-C127-4DC6-820C-88EEE2D7C5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35D5D7-7E2E-4B58-995D-05FF22C95AB2}"/>
              </a:ext>
            </a:extLst>
          </p:cNvPr>
          <p:cNvSpPr>
            <a:spLocks noGrp="1"/>
          </p:cNvSpPr>
          <p:nvPr>
            <p:ph type="sldNum" sz="quarter" idx="12"/>
          </p:nvPr>
        </p:nvSpPr>
        <p:spPr/>
        <p:txBody>
          <a:bodyPr/>
          <a:lstStyle/>
          <a:p>
            <a:fld id="{7D94CA6F-1EC8-4C06-AC45-E71FA7F3F1CD}" type="slidenum">
              <a:rPr lang="en-US" smtClean="0"/>
              <a:t>‹#›</a:t>
            </a:fld>
            <a:endParaRPr lang="en-US"/>
          </a:p>
        </p:txBody>
      </p:sp>
    </p:spTree>
    <p:extLst>
      <p:ext uri="{BB962C8B-B14F-4D97-AF65-F5344CB8AC3E}">
        <p14:creationId xmlns:p14="http://schemas.microsoft.com/office/powerpoint/2010/main" val="455047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8AD9-24AC-4BFC-8B1E-23266DEDE1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14E8E2-98AB-4582-9E59-12D1FE405F9F}"/>
              </a:ext>
            </a:extLst>
          </p:cNvPr>
          <p:cNvSpPr>
            <a:spLocks noGrp="1"/>
          </p:cNvSpPr>
          <p:nvPr>
            <p:ph type="dt" sz="half" idx="10"/>
          </p:nvPr>
        </p:nvSpPr>
        <p:spPr/>
        <p:txBody>
          <a:bodyPr/>
          <a:lstStyle/>
          <a:p>
            <a:fld id="{99924F37-B8F1-4463-9A7D-31F797CF0CAE}" type="datetimeFigureOut">
              <a:rPr lang="en-US" smtClean="0"/>
              <a:t>2/16/2018</a:t>
            </a:fld>
            <a:endParaRPr lang="en-US"/>
          </a:p>
        </p:txBody>
      </p:sp>
      <p:sp>
        <p:nvSpPr>
          <p:cNvPr id="4" name="Footer Placeholder 3">
            <a:extLst>
              <a:ext uri="{FF2B5EF4-FFF2-40B4-BE49-F238E27FC236}">
                <a16:creationId xmlns:a16="http://schemas.microsoft.com/office/drawing/2014/main" id="{8DCD0666-BCB6-47BA-80B4-0D2456F5FB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4E0436-386C-4E44-9862-78CBA27728C3}"/>
              </a:ext>
            </a:extLst>
          </p:cNvPr>
          <p:cNvSpPr>
            <a:spLocks noGrp="1"/>
          </p:cNvSpPr>
          <p:nvPr>
            <p:ph type="sldNum" sz="quarter" idx="12"/>
          </p:nvPr>
        </p:nvSpPr>
        <p:spPr/>
        <p:txBody>
          <a:bodyPr/>
          <a:lstStyle/>
          <a:p>
            <a:fld id="{7D94CA6F-1EC8-4C06-AC45-E71FA7F3F1CD}" type="slidenum">
              <a:rPr lang="en-US" smtClean="0"/>
              <a:t>‹#›</a:t>
            </a:fld>
            <a:endParaRPr lang="en-US"/>
          </a:p>
        </p:txBody>
      </p:sp>
    </p:spTree>
    <p:extLst>
      <p:ext uri="{BB962C8B-B14F-4D97-AF65-F5344CB8AC3E}">
        <p14:creationId xmlns:p14="http://schemas.microsoft.com/office/powerpoint/2010/main" val="4139826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E6672C-85F6-43C9-A604-AC32F9BCE2F2}"/>
              </a:ext>
            </a:extLst>
          </p:cNvPr>
          <p:cNvSpPr>
            <a:spLocks noGrp="1"/>
          </p:cNvSpPr>
          <p:nvPr>
            <p:ph type="dt" sz="half" idx="10"/>
          </p:nvPr>
        </p:nvSpPr>
        <p:spPr/>
        <p:txBody>
          <a:bodyPr/>
          <a:lstStyle/>
          <a:p>
            <a:fld id="{99924F37-B8F1-4463-9A7D-31F797CF0CAE}" type="datetimeFigureOut">
              <a:rPr lang="en-US" smtClean="0"/>
              <a:t>2/16/2018</a:t>
            </a:fld>
            <a:endParaRPr lang="en-US"/>
          </a:p>
        </p:txBody>
      </p:sp>
      <p:sp>
        <p:nvSpPr>
          <p:cNvPr id="3" name="Footer Placeholder 2">
            <a:extLst>
              <a:ext uri="{FF2B5EF4-FFF2-40B4-BE49-F238E27FC236}">
                <a16:creationId xmlns:a16="http://schemas.microsoft.com/office/drawing/2014/main" id="{0B0FD318-93AA-408C-B6B3-C20FFF4472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5B78D0-1045-4555-AD9B-C9C20EE67244}"/>
              </a:ext>
            </a:extLst>
          </p:cNvPr>
          <p:cNvSpPr>
            <a:spLocks noGrp="1"/>
          </p:cNvSpPr>
          <p:nvPr>
            <p:ph type="sldNum" sz="quarter" idx="12"/>
          </p:nvPr>
        </p:nvSpPr>
        <p:spPr/>
        <p:txBody>
          <a:bodyPr/>
          <a:lstStyle/>
          <a:p>
            <a:fld id="{7D94CA6F-1EC8-4C06-AC45-E71FA7F3F1CD}" type="slidenum">
              <a:rPr lang="en-US" smtClean="0"/>
              <a:t>‹#›</a:t>
            </a:fld>
            <a:endParaRPr lang="en-US"/>
          </a:p>
        </p:txBody>
      </p:sp>
    </p:spTree>
    <p:extLst>
      <p:ext uri="{BB962C8B-B14F-4D97-AF65-F5344CB8AC3E}">
        <p14:creationId xmlns:p14="http://schemas.microsoft.com/office/powerpoint/2010/main" val="383702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4110D-B975-43B9-B8A5-32A82C1621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5FBDF-FA0E-4B55-835B-8B661CBBE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D0A19B-FB26-432C-9E2F-32DF90D54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35A330-DADF-4159-8B76-92D1376B18FD}"/>
              </a:ext>
            </a:extLst>
          </p:cNvPr>
          <p:cNvSpPr>
            <a:spLocks noGrp="1"/>
          </p:cNvSpPr>
          <p:nvPr>
            <p:ph type="dt" sz="half" idx="10"/>
          </p:nvPr>
        </p:nvSpPr>
        <p:spPr/>
        <p:txBody>
          <a:bodyPr/>
          <a:lstStyle/>
          <a:p>
            <a:fld id="{99924F37-B8F1-4463-9A7D-31F797CF0CAE}" type="datetimeFigureOut">
              <a:rPr lang="en-US" smtClean="0"/>
              <a:t>2/16/2018</a:t>
            </a:fld>
            <a:endParaRPr lang="en-US"/>
          </a:p>
        </p:txBody>
      </p:sp>
      <p:sp>
        <p:nvSpPr>
          <p:cNvPr id="6" name="Footer Placeholder 5">
            <a:extLst>
              <a:ext uri="{FF2B5EF4-FFF2-40B4-BE49-F238E27FC236}">
                <a16:creationId xmlns:a16="http://schemas.microsoft.com/office/drawing/2014/main" id="{D82E1D85-9BDE-46E0-A7DB-3403465A7D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63757-CB7D-46CE-9AFE-0EF73F4189D3}"/>
              </a:ext>
            </a:extLst>
          </p:cNvPr>
          <p:cNvSpPr>
            <a:spLocks noGrp="1"/>
          </p:cNvSpPr>
          <p:nvPr>
            <p:ph type="sldNum" sz="quarter" idx="12"/>
          </p:nvPr>
        </p:nvSpPr>
        <p:spPr/>
        <p:txBody>
          <a:bodyPr/>
          <a:lstStyle/>
          <a:p>
            <a:fld id="{7D94CA6F-1EC8-4C06-AC45-E71FA7F3F1CD}" type="slidenum">
              <a:rPr lang="en-US" smtClean="0"/>
              <a:t>‹#›</a:t>
            </a:fld>
            <a:endParaRPr lang="en-US"/>
          </a:p>
        </p:txBody>
      </p:sp>
    </p:spTree>
    <p:extLst>
      <p:ext uri="{BB962C8B-B14F-4D97-AF65-F5344CB8AC3E}">
        <p14:creationId xmlns:p14="http://schemas.microsoft.com/office/powerpoint/2010/main" val="2619115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3F76-95F7-4839-8145-9A6572FA95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CB931F-7C52-4DE4-8DB3-3647808902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6A4D81-7C64-4D80-8266-53D5B5DA5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9CE676-B547-497F-9B66-7D037F2B9E15}"/>
              </a:ext>
            </a:extLst>
          </p:cNvPr>
          <p:cNvSpPr>
            <a:spLocks noGrp="1"/>
          </p:cNvSpPr>
          <p:nvPr>
            <p:ph type="dt" sz="half" idx="10"/>
          </p:nvPr>
        </p:nvSpPr>
        <p:spPr/>
        <p:txBody>
          <a:bodyPr/>
          <a:lstStyle/>
          <a:p>
            <a:fld id="{99924F37-B8F1-4463-9A7D-31F797CF0CAE}" type="datetimeFigureOut">
              <a:rPr lang="en-US" smtClean="0"/>
              <a:t>2/16/2018</a:t>
            </a:fld>
            <a:endParaRPr lang="en-US"/>
          </a:p>
        </p:txBody>
      </p:sp>
      <p:sp>
        <p:nvSpPr>
          <p:cNvPr id="6" name="Footer Placeholder 5">
            <a:extLst>
              <a:ext uri="{FF2B5EF4-FFF2-40B4-BE49-F238E27FC236}">
                <a16:creationId xmlns:a16="http://schemas.microsoft.com/office/drawing/2014/main" id="{118CBC6C-A5DD-4527-A965-2AA467CFD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F89FFF-91F9-4BFF-910B-FD91A8D41D35}"/>
              </a:ext>
            </a:extLst>
          </p:cNvPr>
          <p:cNvSpPr>
            <a:spLocks noGrp="1"/>
          </p:cNvSpPr>
          <p:nvPr>
            <p:ph type="sldNum" sz="quarter" idx="12"/>
          </p:nvPr>
        </p:nvSpPr>
        <p:spPr/>
        <p:txBody>
          <a:bodyPr/>
          <a:lstStyle/>
          <a:p>
            <a:fld id="{7D94CA6F-1EC8-4C06-AC45-E71FA7F3F1CD}" type="slidenum">
              <a:rPr lang="en-US" smtClean="0"/>
              <a:t>‹#›</a:t>
            </a:fld>
            <a:endParaRPr lang="en-US"/>
          </a:p>
        </p:txBody>
      </p:sp>
    </p:spTree>
    <p:extLst>
      <p:ext uri="{BB962C8B-B14F-4D97-AF65-F5344CB8AC3E}">
        <p14:creationId xmlns:p14="http://schemas.microsoft.com/office/powerpoint/2010/main" val="3502330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5071D2-FDAF-4EA3-991B-8DF35BB3C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1D2B04-BA10-48DD-93FA-763C8C6721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F7ACA-5514-45BD-9E30-8261D04309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24F37-B8F1-4463-9A7D-31F797CF0CAE}" type="datetimeFigureOut">
              <a:rPr lang="en-US" smtClean="0"/>
              <a:t>2/16/2018</a:t>
            </a:fld>
            <a:endParaRPr lang="en-US"/>
          </a:p>
        </p:txBody>
      </p:sp>
      <p:sp>
        <p:nvSpPr>
          <p:cNvPr id="5" name="Footer Placeholder 4">
            <a:extLst>
              <a:ext uri="{FF2B5EF4-FFF2-40B4-BE49-F238E27FC236}">
                <a16:creationId xmlns:a16="http://schemas.microsoft.com/office/drawing/2014/main" id="{5466E70B-129E-4C2C-BEB2-6A667790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1B9F07-226D-4005-8C05-DDA4785AF1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4CA6F-1EC8-4C06-AC45-E71FA7F3F1CD}" type="slidenum">
              <a:rPr lang="en-US" smtClean="0"/>
              <a:t>‹#›</a:t>
            </a:fld>
            <a:endParaRPr lang="en-US"/>
          </a:p>
        </p:txBody>
      </p:sp>
    </p:spTree>
    <p:extLst>
      <p:ext uri="{BB962C8B-B14F-4D97-AF65-F5344CB8AC3E}">
        <p14:creationId xmlns:p14="http://schemas.microsoft.com/office/powerpoint/2010/main" val="922309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hsd7_vQqt5w" TargetMode="Externa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DzX7BHYTTCE" TargetMode="Externa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6CA89-871E-4B94-8CB3-414A18B6F827}"/>
              </a:ext>
            </a:extLst>
          </p:cNvPr>
          <p:cNvSpPr>
            <a:spLocks noGrp="1"/>
          </p:cNvSpPr>
          <p:nvPr>
            <p:ph type="ctrTitle"/>
          </p:nvPr>
        </p:nvSpPr>
        <p:spPr>
          <a:xfrm>
            <a:off x="1524000" y="641128"/>
            <a:ext cx="9144000" cy="2387600"/>
          </a:xfrm>
        </p:spPr>
        <p:txBody>
          <a:bodyPr>
            <a:normAutofit fontScale="90000"/>
          </a:bodyPr>
          <a:lstStyle/>
          <a:p>
            <a:r>
              <a:rPr lang="en-US" dirty="0"/>
              <a:t>Electroactive Polymer Implementation into Prosthetic Adaptive Socket</a:t>
            </a:r>
          </a:p>
        </p:txBody>
      </p:sp>
      <p:sp>
        <p:nvSpPr>
          <p:cNvPr id="4" name="TextBox 3">
            <a:extLst>
              <a:ext uri="{FF2B5EF4-FFF2-40B4-BE49-F238E27FC236}">
                <a16:creationId xmlns:a16="http://schemas.microsoft.com/office/drawing/2014/main" id="{479C7338-C13A-4C73-90EB-06CA4F3A2E80}"/>
              </a:ext>
            </a:extLst>
          </p:cNvPr>
          <p:cNvSpPr txBox="1"/>
          <p:nvPr/>
        </p:nvSpPr>
        <p:spPr>
          <a:xfrm>
            <a:off x="-2969848" y="3429000"/>
            <a:ext cx="9714523" cy="2308324"/>
          </a:xfrm>
          <a:prstGeom prst="rect">
            <a:avLst/>
          </a:prstGeom>
          <a:noFill/>
        </p:spPr>
        <p:txBody>
          <a:bodyPr wrap="square" rtlCol="0">
            <a:spAutoFit/>
          </a:bodyPr>
          <a:lstStyle/>
          <a:p>
            <a:pPr algn="ctr"/>
            <a:r>
              <a:rPr lang="en-US" dirty="0"/>
              <a:t>The over-arching goal of this</a:t>
            </a:r>
          </a:p>
          <a:p>
            <a:pPr algn="ctr"/>
            <a:r>
              <a:rPr lang="en-US" dirty="0"/>
              <a:t>project is to do the fundamental</a:t>
            </a:r>
          </a:p>
          <a:p>
            <a:pPr algn="ctr"/>
            <a:r>
              <a:rPr lang="en-US" dirty="0"/>
              <a:t>science research to transform the</a:t>
            </a:r>
          </a:p>
          <a:p>
            <a:pPr algn="ctr"/>
            <a:r>
              <a:rPr lang="en-US" dirty="0"/>
              <a:t>socket design, the key interface</a:t>
            </a:r>
          </a:p>
          <a:p>
            <a:pPr algn="ctr"/>
            <a:r>
              <a:rPr lang="en-US" dirty="0"/>
              <a:t>between the prosthesis and the</a:t>
            </a:r>
          </a:p>
          <a:p>
            <a:pPr algn="ctr"/>
            <a:r>
              <a:rPr lang="en-US" dirty="0"/>
              <a:t>amputee, in order to improve the</a:t>
            </a:r>
          </a:p>
          <a:p>
            <a:pPr algn="ctr"/>
            <a:r>
              <a:rPr lang="en-US" dirty="0"/>
              <a:t>functionality and comfort of the</a:t>
            </a:r>
          </a:p>
          <a:p>
            <a:pPr algn="ctr"/>
            <a:r>
              <a:rPr lang="en-US" dirty="0"/>
              <a:t>upper limb prosthesis.</a:t>
            </a:r>
          </a:p>
        </p:txBody>
      </p:sp>
      <p:pic>
        <p:nvPicPr>
          <p:cNvPr id="7170" name="Picture 2" descr="https://i.pinimg.com/originals/47/1b/bf/471bbfff536881c4968b006f9a5db4c7.jpg">
            <a:extLst>
              <a:ext uri="{FF2B5EF4-FFF2-40B4-BE49-F238E27FC236}">
                <a16:creationId xmlns:a16="http://schemas.microsoft.com/office/drawing/2014/main" id="{EBE4F843-FA1E-4064-B4DA-7C6D2D503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473" y="3392537"/>
            <a:ext cx="47625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soft robotics">
            <a:extLst>
              <a:ext uri="{FF2B5EF4-FFF2-40B4-BE49-F238E27FC236}">
                <a16:creationId xmlns:a16="http://schemas.microsoft.com/office/drawing/2014/main" id="{131A2C6D-EE28-45CE-8BAE-B7FD3FB08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9901" y="3392537"/>
            <a:ext cx="3046375" cy="2381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31FC0B-B182-41AB-97DE-E4EDC2CF95EB}"/>
              </a:ext>
            </a:extLst>
          </p:cNvPr>
          <p:cNvSpPr txBox="1"/>
          <p:nvPr/>
        </p:nvSpPr>
        <p:spPr>
          <a:xfrm>
            <a:off x="9058030" y="6488668"/>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9" name="Picture 6" descr="Image result for jhu">
            <a:extLst>
              <a:ext uri="{FF2B5EF4-FFF2-40B4-BE49-F238E27FC236}">
                <a16:creationId xmlns:a16="http://schemas.microsoft.com/office/drawing/2014/main" id="{9E87831F-24B9-4C79-A2B3-D7E6EFBA0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071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83A5-61E6-475A-9B65-BA2DC0504478}"/>
              </a:ext>
            </a:extLst>
          </p:cNvPr>
          <p:cNvSpPr>
            <a:spLocks noGrp="1"/>
          </p:cNvSpPr>
          <p:nvPr>
            <p:ph type="title"/>
          </p:nvPr>
        </p:nvSpPr>
        <p:spPr>
          <a:xfrm>
            <a:off x="761512" y="279523"/>
            <a:ext cx="10515600" cy="2852737"/>
          </a:xfrm>
        </p:spPr>
        <p:txBody>
          <a:bodyPr/>
          <a:lstStyle/>
          <a:p>
            <a:r>
              <a:rPr lang="en-US" dirty="0"/>
              <a:t>Dielectric Potential Manufacturing</a:t>
            </a:r>
          </a:p>
        </p:txBody>
      </p:sp>
      <p:sp>
        <p:nvSpPr>
          <p:cNvPr id="3" name="Text Placeholder 2">
            <a:extLst>
              <a:ext uri="{FF2B5EF4-FFF2-40B4-BE49-F238E27FC236}">
                <a16:creationId xmlns:a16="http://schemas.microsoft.com/office/drawing/2014/main" id="{66904417-8B96-4AFD-8F74-7B0B3E0CF6FF}"/>
              </a:ext>
            </a:extLst>
          </p:cNvPr>
          <p:cNvSpPr>
            <a:spLocks noGrp="1"/>
          </p:cNvSpPr>
          <p:nvPr>
            <p:ph type="body" idx="1"/>
          </p:nvPr>
        </p:nvSpPr>
        <p:spPr>
          <a:xfrm>
            <a:off x="930031" y="3716216"/>
            <a:ext cx="10515600" cy="1500187"/>
          </a:xfrm>
        </p:spPr>
        <p:txBody>
          <a:bodyPr>
            <a:normAutofit fontScale="92500" lnSpcReduction="10000"/>
          </a:bodyPr>
          <a:lstStyle/>
          <a:p>
            <a:r>
              <a:rPr lang="en-US" dirty="0"/>
              <a:t>Brief Overview: There are many different methods to approaching the fabrication of dielectric manufacturing. 3D printing seems the most logical route, whether that be through stereolithography or fused layer deposition. The elastomer material that can be printed is affordable, and these processes allow for quick prototyping and advanced CAD models to be used to create unique actuation methods.  </a:t>
            </a:r>
          </a:p>
        </p:txBody>
      </p:sp>
      <p:pic>
        <p:nvPicPr>
          <p:cNvPr id="4" name="Picture 6" descr="Image result for jhu">
            <a:extLst>
              <a:ext uri="{FF2B5EF4-FFF2-40B4-BE49-F238E27FC236}">
                <a16:creationId xmlns:a16="http://schemas.microsoft.com/office/drawing/2014/main" id="{FB375EAA-7F1B-43D7-AB64-9653B200D0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E8C76F-CCBC-444B-8F29-29E4651502A4}"/>
              </a:ext>
            </a:extLst>
          </p:cNvPr>
          <p:cNvSpPr txBox="1"/>
          <p:nvPr/>
        </p:nvSpPr>
        <p:spPr>
          <a:xfrm>
            <a:off x="9185030" y="642424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spTree>
    <p:extLst>
      <p:ext uri="{BB962C8B-B14F-4D97-AF65-F5344CB8AC3E}">
        <p14:creationId xmlns:p14="http://schemas.microsoft.com/office/powerpoint/2010/main" val="409754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gyazo.com/467ff97526b4475b9eb4ea88870e0d14.png">
            <a:extLst>
              <a:ext uri="{FF2B5EF4-FFF2-40B4-BE49-F238E27FC236}">
                <a16:creationId xmlns:a16="http://schemas.microsoft.com/office/drawing/2014/main" id="{55642936-8D11-494A-82BD-57C2AC768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69" y="4187092"/>
            <a:ext cx="10800861" cy="2577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8BAE5B-D609-4EC1-8FE9-278F269AF279}"/>
              </a:ext>
            </a:extLst>
          </p:cNvPr>
          <p:cNvSpPr>
            <a:spLocks noGrp="1"/>
          </p:cNvSpPr>
          <p:nvPr>
            <p:ph type="title"/>
          </p:nvPr>
        </p:nvSpPr>
        <p:spPr>
          <a:xfrm>
            <a:off x="838200" y="365125"/>
            <a:ext cx="5562600" cy="1325563"/>
          </a:xfrm>
        </p:spPr>
        <p:txBody>
          <a:bodyPr/>
          <a:lstStyle/>
          <a:p>
            <a:r>
              <a:rPr lang="en-US" dirty="0"/>
              <a:t>3D Printing Dielectric Elastomer Actuators</a:t>
            </a:r>
          </a:p>
        </p:txBody>
      </p:sp>
      <p:sp>
        <p:nvSpPr>
          <p:cNvPr id="3" name="Content Placeholder 2">
            <a:extLst>
              <a:ext uri="{FF2B5EF4-FFF2-40B4-BE49-F238E27FC236}">
                <a16:creationId xmlns:a16="http://schemas.microsoft.com/office/drawing/2014/main" id="{31ECAC7A-E30E-46D6-B27B-CF3B3FC0C0D7}"/>
              </a:ext>
            </a:extLst>
          </p:cNvPr>
          <p:cNvSpPr>
            <a:spLocks noGrp="1"/>
          </p:cNvSpPr>
          <p:nvPr>
            <p:ph sz="half" idx="1"/>
          </p:nvPr>
        </p:nvSpPr>
        <p:spPr/>
        <p:txBody>
          <a:bodyPr>
            <a:normAutofit/>
          </a:bodyPr>
          <a:lstStyle/>
          <a:p>
            <a:r>
              <a:rPr lang="en-US" sz="1800" dirty="0"/>
              <a:t>The main factor is to translate from 2D to 3D actuators. One manufacturing approach is to utilize 3D printing technology to layer dielectric elastomers and their respective electrode coatings. Actuator layers can be created at different angles. This method would allow for easy prototyping and quick fabrication of electroactive polymer actuators. </a:t>
            </a:r>
          </a:p>
        </p:txBody>
      </p:sp>
      <p:sp>
        <p:nvSpPr>
          <p:cNvPr id="4" name="Content Placeholder 3">
            <a:extLst>
              <a:ext uri="{FF2B5EF4-FFF2-40B4-BE49-F238E27FC236}">
                <a16:creationId xmlns:a16="http://schemas.microsoft.com/office/drawing/2014/main" id="{1339420B-FBF9-4C7D-B9D2-F87938D8C99D}"/>
              </a:ext>
            </a:extLst>
          </p:cNvPr>
          <p:cNvSpPr>
            <a:spLocks noGrp="1"/>
          </p:cNvSpPr>
          <p:nvPr>
            <p:ph sz="half" idx="2"/>
          </p:nvPr>
        </p:nvSpPr>
        <p:spPr>
          <a:xfrm>
            <a:off x="6172200" y="1481748"/>
            <a:ext cx="5181600" cy="4351338"/>
          </a:xfrm>
        </p:spPr>
        <p:txBody>
          <a:bodyPr>
            <a:normAutofit/>
          </a:bodyPr>
          <a:lstStyle/>
          <a:p>
            <a:r>
              <a:rPr lang="en-US" sz="1800" dirty="0"/>
              <a:t>The figure below is an example of how 3D printing can cause actuation movement in multiple directions. With this 3D structure implemented, multi-layered actuators can be created. The elastomer is first 3D printed, and then an electrode layer is applied to the polymer. A voltage is then applied to the elastomeric material, and the soft membrane reacts based on the hard frame it is placed within. A hard shell for a prosthetic can be made and then elastomer layers arrayed inside of it. The actuation direction would be controlled by the hard shell of the socket.</a:t>
            </a:r>
          </a:p>
        </p:txBody>
      </p:sp>
      <p:sp>
        <p:nvSpPr>
          <p:cNvPr id="6" name="Rectangle 5">
            <a:extLst>
              <a:ext uri="{FF2B5EF4-FFF2-40B4-BE49-F238E27FC236}">
                <a16:creationId xmlns:a16="http://schemas.microsoft.com/office/drawing/2014/main" id="{05B584ED-F24E-494B-8295-A438CE65A244}"/>
              </a:ext>
            </a:extLst>
          </p:cNvPr>
          <p:cNvSpPr/>
          <p:nvPr/>
        </p:nvSpPr>
        <p:spPr>
          <a:xfrm>
            <a:off x="5957276" y="230188"/>
            <a:ext cx="6096000" cy="1200329"/>
          </a:xfrm>
          <a:prstGeom prst="rect">
            <a:avLst/>
          </a:prstGeom>
        </p:spPr>
        <p:txBody>
          <a:bodyPr>
            <a:spAutoFit/>
          </a:bodyPr>
          <a:lstStyle/>
          <a:p>
            <a:r>
              <a:rPr lang="en-US" dirty="0"/>
              <a:t>Rossiter, Jonathan, Peter Walters, and </a:t>
            </a:r>
            <a:r>
              <a:rPr lang="en-US" dirty="0" err="1"/>
              <a:t>Boyko</a:t>
            </a:r>
            <a:r>
              <a:rPr lang="en-US" dirty="0"/>
              <a:t> </a:t>
            </a:r>
            <a:r>
              <a:rPr lang="en-US" dirty="0" err="1"/>
              <a:t>Stoimenov</a:t>
            </a:r>
            <a:r>
              <a:rPr lang="en-US" dirty="0"/>
              <a:t>. "Printing 3D dielectric elastomer actuators for soft robotics." Electroactive Polymer Actuators and Devices (EAPAD) 2009. Vol. 7287. International Society for Optics and Photonics, 2009.</a:t>
            </a:r>
          </a:p>
        </p:txBody>
      </p:sp>
      <p:pic>
        <p:nvPicPr>
          <p:cNvPr id="1030" name="Picture 6" descr="Image result for jhu">
            <a:extLst>
              <a:ext uri="{FF2B5EF4-FFF2-40B4-BE49-F238E27FC236}">
                <a16:creationId xmlns:a16="http://schemas.microsoft.com/office/drawing/2014/main" id="{4467E11B-9FD9-427A-AEA4-66B32CBA6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6C1376-4360-4545-A982-8E19B5B74F9C}"/>
              </a:ext>
            </a:extLst>
          </p:cNvPr>
          <p:cNvSpPr txBox="1"/>
          <p:nvPr/>
        </p:nvSpPr>
        <p:spPr>
          <a:xfrm>
            <a:off x="9185030" y="642424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spTree>
    <p:extLst>
      <p:ext uri="{BB962C8B-B14F-4D97-AF65-F5344CB8AC3E}">
        <p14:creationId xmlns:p14="http://schemas.microsoft.com/office/powerpoint/2010/main" val="3111039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gyazo.com/a42b5d9b6ed09caacddb217a6f9060f1.png">
            <a:extLst>
              <a:ext uri="{FF2B5EF4-FFF2-40B4-BE49-F238E27FC236}">
                <a16:creationId xmlns:a16="http://schemas.microsoft.com/office/drawing/2014/main" id="{4F1434AB-CBA7-4F53-8F0F-A62D126CA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522" y="70338"/>
            <a:ext cx="8861259" cy="28302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gyazo.com/96705c07e5e84f832062133c78488d50.png">
            <a:extLst>
              <a:ext uri="{FF2B5EF4-FFF2-40B4-BE49-F238E27FC236}">
                <a16:creationId xmlns:a16="http://schemas.microsoft.com/office/drawing/2014/main" id="{39786A91-DA4C-4761-A493-C8E1AE9A9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84" y="3589540"/>
            <a:ext cx="4180001" cy="31981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9E44BF-D1E8-412A-9015-F13BB4E0B140}"/>
              </a:ext>
            </a:extLst>
          </p:cNvPr>
          <p:cNvSpPr/>
          <p:nvPr/>
        </p:nvSpPr>
        <p:spPr>
          <a:xfrm>
            <a:off x="320370" y="230878"/>
            <a:ext cx="2923016" cy="3262599"/>
          </a:xfrm>
          <a:prstGeom prst="rect">
            <a:avLst/>
          </a:prstGeom>
        </p:spPr>
        <p:txBody>
          <a:bodyPr wrap="square">
            <a:spAutoFit/>
          </a:bodyPr>
          <a:lstStyle/>
          <a:p>
            <a:r>
              <a:rPr lang="en-US" b="0" i="0" dirty="0">
                <a:solidFill>
                  <a:srgbClr val="222222"/>
                </a:solidFill>
                <a:effectLst/>
              </a:rPr>
              <a:t>Rossiter, Jonathan, Peter Walters, and </a:t>
            </a:r>
            <a:r>
              <a:rPr lang="en-US" b="0" i="0" dirty="0" err="1">
                <a:solidFill>
                  <a:srgbClr val="222222"/>
                </a:solidFill>
                <a:effectLst/>
              </a:rPr>
              <a:t>Boyko</a:t>
            </a:r>
            <a:r>
              <a:rPr lang="en-US" b="0" i="0" dirty="0">
                <a:solidFill>
                  <a:srgbClr val="222222"/>
                </a:solidFill>
                <a:effectLst/>
              </a:rPr>
              <a:t> </a:t>
            </a:r>
            <a:r>
              <a:rPr lang="en-US" b="0" i="0" dirty="0" err="1">
                <a:solidFill>
                  <a:srgbClr val="222222"/>
                </a:solidFill>
                <a:effectLst/>
              </a:rPr>
              <a:t>Stoimenov</a:t>
            </a:r>
            <a:r>
              <a:rPr lang="en-US" b="0" i="0" dirty="0">
                <a:solidFill>
                  <a:srgbClr val="222222"/>
                </a:solidFill>
                <a:effectLst/>
              </a:rPr>
              <a:t>. "Printing 3D dielectric elastomer actuators for soft robotics." </a:t>
            </a:r>
            <a:r>
              <a:rPr lang="en-US" b="0" i="1" dirty="0">
                <a:solidFill>
                  <a:srgbClr val="222222"/>
                </a:solidFill>
                <a:effectLst/>
              </a:rPr>
              <a:t>Electroactive Polymer Actuators and Devices (EAPAD) 2009</a:t>
            </a:r>
            <a:r>
              <a:rPr lang="en-US" b="0" i="0" dirty="0">
                <a:solidFill>
                  <a:srgbClr val="222222"/>
                </a:solidFill>
                <a:effectLst/>
              </a:rPr>
              <a:t>. Vol. 7287. International Society for Optics and Photonics, 2009.</a:t>
            </a:r>
            <a:endParaRPr lang="en-US" dirty="0"/>
          </a:p>
        </p:txBody>
      </p:sp>
      <p:sp>
        <p:nvSpPr>
          <p:cNvPr id="6" name="TextBox 5">
            <a:extLst>
              <a:ext uri="{FF2B5EF4-FFF2-40B4-BE49-F238E27FC236}">
                <a16:creationId xmlns:a16="http://schemas.microsoft.com/office/drawing/2014/main" id="{B144D2B7-0A29-49D0-B793-BDBE87563759}"/>
              </a:ext>
            </a:extLst>
          </p:cNvPr>
          <p:cNvSpPr txBox="1"/>
          <p:nvPr/>
        </p:nvSpPr>
        <p:spPr>
          <a:xfrm>
            <a:off x="4689232" y="3406679"/>
            <a:ext cx="690098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figure above shows this paper’s utilization of the soft photo-polymer material encased in a rigid membrane, which was used to control the direction of actuation. The electroactive polymer actuated into two directions, up and down, but the shell could be created to actuate into multiple different directions. This actuator structure can be redesigned to fit the dimensions of a prosthetic socket and actuate radially to address internal pressures within the socket. The figure to the right demonstrates the additive manufacturing process adapted to printing elastomers. </a:t>
            </a:r>
          </a:p>
        </p:txBody>
      </p:sp>
      <p:pic>
        <p:nvPicPr>
          <p:cNvPr id="9" name="Picture 6" descr="Image result for jhu">
            <a:extLst>
              <a:ext uri="{FF2B5EF4-FFF2-40B4-BE49-F238E27FC236}">
                <a16:creationId xmlns:a16="http://schemas.microsoft.com/office/drawing/2014/main" id="{B45B2D94-DAB8-43F3-BAC9-64A7EC026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9DAB67D-E2A0-4463-BD41-E1A21AD5CF34}"/>
              </a:ext>
            </a:extLst>
          </p:cNvPr>
          <p:cNvSpPr txBox="1"/>
          <p:nvPr/>
        </p:nvSpPr>
        <p:spPr>
          <a:xfrm>
            <a:off x="9185030" y="642424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spTree>
    <p:extLst>
      <p:ext uri="{BB962C8B-B14F-4D97-AF65-F5344CB8AC3E}">
        <p14:creationId xmlns:p14="http://schemas.microsoft.com/office/powerpoint/2010/main" val="2620652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11E6-D417-42EA-8C04-B6944761D079}"/>
              </a:ext>
            </a:extLst>
          </p:cNvPr>
          <p:cNvSpPr>
            <a:spLocks noGrp="1"/>
          </p:cNvSpPr>
          <p:nvPr>
            <p:ph type="title"/>
          </p:nvPr>
        </p:nvSpPr>
        <p:spPr>
          <a:xfrm>
            <a:off x="396630" y="161925"/>
            <a:ext cx="11551139" cy="1325563"/>
          </a:xfrm>
        </p:spPr>
        <p:txBody>
          <a:bodyPr/>
          <a:lstStyle/>
          <a:p>
            <a:r>
              <a:rPr lang="en-US" dirty="0"/>
              <a:t>Common Method to create Electroactive Polymers</a:t>
            </a:r>
          </a:p>
        </p:txBody>
      </p:sp>
      <p:sp>
        <p:nvSpPr>
          <p:cNvPr id="4" name="Content Placeholder 3">
            <a:extLst>
              <a:ext uri="{FF2B5EF4-FFF2-40B4-BE49-F238E27FC236}">
                <a16:creationId xmlns:a16="http://schemas.microsoft.com/office/drawing/2014/main" id="{CA725394-EFDE-4FD5-85CE-9B24624D80DA}"/>
              </a:ext>
            </a:extLst>
          </p:cNvPr>
          <p:cNvSpPr>
            <a:spLocks noGrp="1"/>
          </p:cNvSpPr>
          <p:nvPr>
            <p:ph sz="half" idx="2"/>
          </p:nvPr>
        </p:nvSpPr>
        <p:spPr/>
        <p:txBody>
          <a:bodyPr>
            <a:normAutofit/>
          </a:bodyPr>
          <a:lstStyle/>
          <a:p>
            <a:r>
              <a:rPr lang="en-US" sz="1800" dirty="0"/>
              <a:t>The method shown to the left is the most common process to create electroactive elastomers. While not being a dielectric polymer, it is created from </a:t>
            </a:r>
            <a:r>
              <a:rPr lang="en-US" sz="1800" dirty="0" err="1"/>
              <a:t>bucky</a:t>
            </a:r>
            <a:r>
              <a:rPr lang="en-US" sz="1800" dirty="0"/>
              <a:t> gel. Bucky gel is a type of actuator material that can manufactured layer by layer, allowing for specific shapes and designs. If dielectric printing presents a problem in terms of complexity, </a:t>
            </a:r>
            <a:r>
              <a:rPr lang="en-US" sz="1800" dirty="0" err="1"/>
              <a:t>bucky</a:t>
            </a:r>
            <a:r>
              <a:rPr lang="en-US" sz="1800" dirty="0"/>
              <a:t> gel can serve as an alternative for fabrication.</a:t>
            </a:r>
          </a:p>
        </p:txBody>
      </p:sp>
      <p:pic>
        <p:nvPicPr>
          <p:cNvPr id="4098" name="Picture 2" descr="https://i.gyazo.com/effa4e9e9ef16202fe41598084ada877.png">
            <a:extLst>
              <a:ext uri="{FF2B5EF4-FFF2-40B4-BE49-F238E27FC236}">
                <a16:creationId xmlns:a16="http://schemas.microsoft.com/office/drawing/2014/main" id="{C2A4F3AB-D463-4E16-A34C-C4CCAC44A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22" y="1082107"/>
            <a:ext cx="4627400" cy="57758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488A40A-AA13-4AFB-887B-02E8D532FDA6}"/>
              </a:ext>
            </a:extLst>
          </p:cNvPr>
          <p:cNvSpPr/>
          <p:nvPr/>
        </p:nvSpPr>
        <p:spPr>
          <a:xfrm>
            <a:off x="5650523" y="4266867"/>
            <a:ext cx="6096000" cy="1200329"/>
          </a:xfrm>
          <a:prstGeom prst="rect">
            <a:avLst/>
          </a:prstGeom>
        </p:spPr>
        <p:txBody>
          <a:bodyPr>
            <a:spAutoFit/>
          </a:bodyPr>
          <a:lstStyle/>
          <a:p>
            <a:r>
              <a:rPr lang="en-US" dirty="0" err="1"/>
              <a:t>Kamamichi</a:t>
            </a:r>
            <a:r>
              <a:rPr lang="en-US" dirty="0"/>
              <a:t>, </a:t>
            </a:r>
            <a:r>
              <a:rPr lang="en-US" dirty="0" err="1"/>
              <a:t>Norihiro</a:t>
            </a:r>
            <a:r>
              <a:rPr lang="en-US" dirty="0"/>
              <a:t>, et al. "Fabrication of </a:t>
            </a:r>
            <a:r>
              <a:rPr lang="en-US" dirty="0" err="1"/>
              <a:t>bucky</a:t>
            </a:r>
            <a:r>
              <a:rPr lang="en-US" dirty="0"/>
              <a:t> gel actuator/sensor devices based on printing method." Intelligent Robots and Systems, 2008. IROS 2008. IEEE/RSJ International Conference on. IEEE, 2008.</a:t>
            </a:r>
          </a:p>
        </p:txBody>
      </p:sp>
      <p:sp>
        <p:nvSpPr>
          <p:cNvPr id="11" name="TextBox 10">
            <a:extLst>
              <a:ext uri="{FF2B5EF4-FFF2-40B4-BE49-F238E27FC236}">
                <a16:creationId xmlns:a16="http://schemas.microsoft.com/office/drawing/2014/main" id="{C84C3F68-D64C-4E42-85A9-5401767BA06F}"/>
              </a:ext>
            </a:extLst>
          </p:cNvPr>
          <p:cNvSpPr txBox="1"/>
          <p:nvPr/>
        </p:nvSpPr>
        <p:spPr>
          <a:xfrm>
            <a:off x="9079523" y="645206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13" name="Picture 6" descr="Image result for jhu">
            <a:extLst>
              <a:ext uri="{FF2B5EF4-FFF2-40B4-BE49-F238E27FC236}">
                <a16:creationId xmlns:a16="http://schemas.microsoft.com/office/drawing/2014/main" id="{E1A56E02-45D9-4745-8CCA-E03372E89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2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55FF1-E957-462C-9CEA-89F957464280}"/>
              </a:ext>
            </a:extLst>
          </p:cNvPr>
          <p:cNvSpPr>
            <a:spLocks noGrp="1"/>
          </p:cNvSpPr>
          <p:nvPr>
            <p:ph type="title"/>
          </p:nvPr>
        </p:nvSpPr>
        <p:spPr>
          <a:xfrm>
            <a:off x="900723" y="118396"/>
            <a:ext cx="10515600" cy="1325563"/>
          </a:xfrm>
        </p:spPr>
        <p:txBody>
          <a:bodyPr/>
          <a:lstStyle/>
          <a:p>
            <a:r>
              <a:rPr lang="en-US" dirty="0"/>
              <a:t>Projection Stereolithography </a:t>
            </a:r>
          </a:p>
        </p:txBody>
      </p:sp>
      <p:pic>
        <p:nvPicPr>
          <p:cNvPr id="5122" name="Picture 2" descr="https://i.gyazo.com/597fe1739ae371c117386aa97357b9d3.jpg">
            <a:extLst>
              <a:ext uri="{FF2B5EF4-FFF2-40B4-BE49-F238E27FC236}">
                <a16:creationId xmlns:a16="http://schemas.microsoft.com/office/drawing/2014/main" id="{5D259FC1-6E53-43A9-9BDC-908FBAB1D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5961" y="1690688"/>
            <a:ext cx="8053761" cy="3978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7744BF-0844-4207-9B23-9594E5A108E1}"/>
              </a:ext>
            </a:extLst>
          </p:cNvPr>
          <p:cNvSpPr/>
          <p:nvPr/>
        </p:nvSpPr>
        <p:spPr>
          <a:xfrm>
            <a:off x="3895961" y="5767421"/>
            <a:ext cx="6635261" cy="923330"/>
          </a:xfrm>
          <a:prstGeom prst="rect">
            <a:avLst/>
          </a:prstGeom>
        </p:spPr>
        <p:txBody>
          <a:bodyPr wrap="square">
            <a:spAutoFit/>
          </a:bodyPr>
          <a:lstStyle/>
          <a:p>
            <a:r>
              <a:rPr lang="en-US" dirty="0"/>
              <a:t>Peele, Bryan N., et al. "3D printing antagonistic systems of artificial muscle using projection stereolithography." </a:t>
            </a:r>
            <a:r>
              <a:rPr lang="en-US" dirty="0" err="1"/>
              <a:t>Bioinspiration</a:t>
            </a:r>
            <a:r>
              <a:rPr lang="en-US" dirty="0"/>
              <a:t> &amp; biomimetics 10.5 (2015): 055003.</a:t>
            </a:r>
          </a:p>
        </p:txBody>
      </p:sp>
      <p:sp>
        <p:nvSpPr>
          <p:cNvPr id="9" name="TextBox 8">
            <a:extLst>
              <a:ext uri="{FF2B5EF4-FFF2-40B4-BE49-F238E27FC236}">
                <a16:creationId xmlns:a16="http://schemas.microsoft.com/office/drawing/2014/main" id="{F874582A-FE8F-460B-93EB-8F49A3116D1D}"/>
              </a:ext>
            </a:extLst>
          </p:cNvPr>
          <p:cNvSpPr txBox="1"/>
          <p:nvPr/>
        </p:nvSpPr>
        <p:spPr>
          <a:xfrm>
            <a:off x="187570" y="1058440"/>
            <a:ext cx="3638053" cy="5632311"/>
          </a:xfrm>
          <a:prstGeom prst="rect">
            <a:avLst/>
          </a:prstGeom>
          <a:noFill/>
        </p:spPr>
        <p:txBody>
          <a:bodyPr wrap="square" rtlCol="0">
            <a:spAutoFit/>
          </a:bodyPr>
          <a:lstStyle/>
          <a:p>
            <a:pPr marL="285750" indent="-285750">
              <a:buFont typeface="Arial" panose="020B0604020202020204" pitchFamily="34" charset="0"/>
              <a:buChar char="•"/>
            </a:pPr>
            <a:r>
              <a:rPr lang="en-US" dirty="0"/>
              <a:t>Instead of fused 3D deposition modeling, this paper suggests stereolithography is the best additive manufacturing process to create elastomers. Stereolithography leads to high degrees of freedom and rapid prototyping. The material is easily aligned, not require support material and print at very high resolutions (the design of a socket would have to be very precise to give the user the most comfort and fit). While this paper only details the specific manufacturing of a soft pneumatic actuator, the elastomeric manufacturing process can be used for dielectric creation. </a:t>
            </a:r>
          </a:p>
        </p:txBody>
      </p:sp>
      <p:sp>
        <p:nvSpPr>
          <p:cNvPr id="11" name="TextBox 10">
            <a:extLst>
              <a:ext uri="{FF2B5EF4-FFF2-40B4-BE49-F238E27FC236}">
                <a16:creationId xmlns:a16="http://schemas.microsoft.com/office/drawing/2014/main" id="{20487EA6-5573-4148-9FDD-B616F1D23D71}"/>
              </a:ext>
            </a:extLst>
          </p:cNvPr>
          <p:cNvSpPr txBox="1"/>
          <p:nvPr/>
        </p:nvSpPr>
        <p:spPr>
          <a:xfrm>
            <a:off x="9097099" y="6419510"/>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12" name="Picture 6" descr="Image result for jhu">
            <a:extLst>
              <a:ext uri="{FF2B5EF4-FFF2-40B4-BE49-F238E27FC236}">
                <a16:creationId xmlns:a16="http://schemas.microsoft.com/office/drawing/2014/main" id="{0093C293-148D-4D3D-BFA6-A79BDFA4D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392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DD96-26F8-4C6D-A5AB-5241AA40856A}"/>
              </a:ext>
            </a:extLst>
          </p:cNvPr>
          <p:cNvSpPr>
            <a:spLocks noGrp="1"/>
          </p:cNvSpPr>
          <p:nvPr>
            <p:ph type="title"/>
          </p:nvPr>
        </p:nvSpPr>
        <p:spPr>
          <a:xfrm>
            <a:off x="838200" y="268383"/>
            <a:ext cx="10515600" cy="1325563"/>
          </a:xfrm>
        </p:spPr>
        <p:txBody>
          <a:bodyPr/>
          <a:lstStyle/>
          <a:p>
            <a:r>
              <a:rPr lang="en-US" dirty="0"/>
              <a:t>Fabrication for Multi-Layer Actuators</a:t>
            </a:r>
          </a:p>
        </p:txBody>
      </p:sp>
      <p:pic>
        <p:nvPicPr>
          <p:cNvPr id="6146" name="Picture 2" descr="https://i.gyazo.com/23d4d5250fb0dcd282e2cb34b2580592.png">
            <a:extLst>
              <a:ext uri="{FF2B5EF4-FFF2-40B4-BE49-F238E27FC236}">
                <a16:creationId xmlns:a16="http://schemas.microsoft.com/office/drawing/2014/main" id="{7D43756E-D7A3-4409-A2F7-9317CB961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39" y="1392830"/>
            <a:ext cx="9138505" cy="490441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0D51273-6B2A-4DE6-9098-CC08AFE38A68}"/>
              </a:ext>
            </a:extLst>
          </p:cNvPr>
          <p:cNvSpPr/>
          <p:nvPr/>
        </p:nvSpPr>
        <p:spPr>
          <a:xfrm>
            <a:off x="3110523" y="5835581"/>
            <a:ext cx="6096000" cy="923330"/>
          </a:xfrm>
          <a:prstGeom prst="rect">
            <a:avLst/>
          </a:prstGeom>
        </p:spPr>
        <p:txBody>
          <a:bodyPr>
            <a:spAutoFit/>
          </a:bodyPr>
          <a:lstStyle/>
          <a:p>
            <a:r>
              <a:rPr lang="en-US" dirty="0"/>
              <a:t>Anderson, Iain A., et al. "Multi-functional dielectric elastomer artificial muscles for soft and smart machines." Journal of Applied Physics 112.4 (2012): 041101.</a:t>
            </a:r>
          </a:p>
        </p:txBody>
      </p:sp>
      <p:sp>
        <p:nvSpPr>
          <p:cNvPr id="12" name="TextBox 11">
            <a:extLst>
              <a:ext uri="{FF2B5EF4-FFF2-40B4-BE49-F238E27FC236}">
                <a16:creationId xmlns:a16="http://schemas.microsoft.com/office/drawing/2014/main" id="{1A35101D-B818-4FEA-9771-1B9F3628B37B}"/>
              </a:ext>
            </a:extLst>
          </p:cNvPr>
          <p:cNvSpPr txBox="1"/>
          <p:nvPr/>
        </p:nvSpPr>
        <p:spPr>
          <a:xfrm>
            <a:off x="9114692" y="6488668"/>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13" name="Picture 6" descr="Image result for jhu">
            <a:extLst>
              <a:ext uri="{FF2B5EF4-FFF2-40B4-BE49-F238E27FC236}">
                <a16:creationId xmlns:a16="http://schemas.microsoft.com/office/drawing/2014/main" id="{0DD95E1C-44A0-4DCD-A16A-0AA44850A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667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F6B2-B484-4138-9A67-AA656F8AD9A2}"/>
              </a:ext>
            </a:extLst>
          </p:cNvPr>
          <p:cNvSpPr>
            <a:spLocks noGrp="1"/>
          </p:cNvSpPr>
          <p:nvPr>
            <p:ph type="title"/>
          </p:nvPr>
        </p:nvSpPr>
        <p:spPr/>
        <p:txBody>
          <a:bodyPr/>
          <a:lstStyle/>
          <a:p>
            <a:r>
              <a:rPr lang="en-US" dirty="0"/>
              <a:t>Implementation into Socket</a:t>
            </a:r>
          </a:p>
        </p:txBody>
      </p:sp>
      <p:sp>
        <p:nvSpPr>
          <p:cNvPr id="4" name="Content Placeholder 3">
            <a:extLst>
              <a:ext uri="{FF2B5EF4-FFF2-40B4-BE49-F238E27FC236}">
                <a16:creationId xmlns:a16="http://schemas.microsoft.com/office/drawing/2014/main" id="{64B55001-EED2-449D-8693-25182BC2478B}"/>
              </a:ext>
            </a:extLst>
          </p:cNvPr>
          <p:cNvSpPr>
            <a:spLocks noGrp="1"/>
          </p:cNvSpPr>
          <p:nvPr>
            <p:ph sz="half" idx="2"/>
          </p:nvPr>
        </p:nvSpPr>
        <p:spPr>
          <a:xfrm>
            <a:off x="6062784" y="2321996"/>
            <a:ext cx="5181600" cy="4351338"/>
          </a:xfrm>
        </p:spPr>
        <p:txBody>
          <a:bodyPr>
            <a:normAutofit/>
          </a:bodyPr>
          <a:lstStyle/>
          <a:p>
            <a:r>
              <a:rPr lang="en-US" sz="1800" dirty="0"/>
              <a:t>The figure to the left describes how actuation would be oriented within the socket. Based on a novel pressure sensory array that is internally aligned within the socket, we can relay that spatial and pressure distribution to a controller, which would regulate the voltage given to the dielectric elastomers. This technology would pave the way for a truly adaptive socket, one that did not have a rigid socket anymore but was made of the electroactive polymers. </a:t>
            </a:r>
          </a:p>
        </p:txBody>
      </p:sp>
      <p:pic>
        <p:nvPicPr>
          <p:cNvPr id="3074" name="Picture 2" descr="https://i.gyazo.com/b847bf14648c200c6ee8d8269d367034.png">
            <a:extLst>
              <a:ext uri="{FF2B5EF4-FFF2-40B4-BE49-F238E27FC236}">
                <a16:creationId xmlns:a16="http://schemas.microsoft.com/office/drawing/2014/main" id="{5E6E41B3-52D1-40F0-81F4-97FED795F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014" y="1627389"/>
            <a:ext cx="3282461" cy="49682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F85882-1FC4-410C-9FE5-5EE641E23AB4}"/>
              </a:ext>
            </a:extLst>
          </p:cNvPr>
          <p:cNvSpPr txBox="1"/>
          <p:nvPr/>
        </p:nvSpPr>
        <p:spPr>
          <a:xfrm>
            <a:off x="9122507" y="6488668"/>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7" name="Picture 6" descr="Image result for jhu">
            <a:extLst>
              <a:ext uri="{FF2B5EF4-FFF2-40B4-BE49-F238E27FC236}">
                <a16:creationId xmlns:a16="http://schemas.microsoft.com/office/drawing/2014/main" id="{E0C2A556-81DB-4936-AEA6-4F3F7D0CD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335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2E11-6DBA-4568-9F7A-B1991262EFDB}"/>
              </a:ext>
            </a:extLst>
          </p:cNvPr>
          <p:cNvSpPr>
            <a:spLocks noGrp="1"/>
          </p:cNvSpPr>
          <p:nvPr>
            <p:ph type="title"/>
          </p:nvPr>
        </p:nvSpPr>
        <p:spPr/>
        <p:txBody>
          <a:bodyPr/>
          <a:lstStyle/>
          <a:p>
            <a:r>
              <a:rPr lang="en-US" dirty="0"/>
              <a:t>Precedent in JHU </a:t>
            </a:r>
            <a:r>
              <a:rPr lang="en-US" dirty="0" err="1"/>
              <a:t>Neuroengineering</a:t>
            </a:r>
            <a:r>
              <a:rPr lang="en-US" dirty="0"/>
              <a:t> and Biomedical Instrumentation Lab</a:t>
            </a:r>
          </a:p>
        </p:txBody>
      </p:sp>
      <p:pic>
        <p:nvPicPr>
          <p:cNvPr id="8194" name="Picture 2" descr="https://i.gyazo.com/67e4480ffb1751c614b3894005f8279f.png">
            <a:extLst>
              <a:ext uri="{FF2B5EF4-FFF2-40B4-BE49-F238E27FC236}">
                <a16:creationId xmlns:a16="http://schemas.microsoft.com/office/drawing/2014/main" id="{5848E3D1-BE1F-4F0D-9452-ADDCE80D4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5313"/>
            <a:ext cx="9505950" cy="4752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2F2157-3332-44B1-9956-34227DF4705A}"/>
              </a:ext>
            </a:extLst>
          </p:cNvPr>
          <p:cNvSpPr txBox="1"/>
          <p:nvPr/>
        </p:nvSpPr>
        <p:spPr>
          <a:xfrm>
            <a:off x="8695304" y="1882622"/>
            <a:ext cx="3282462"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 student at the Johns Hopkins University </a:t>
            </a:r>
            <a:r>
              <a:rPr lang="en-US" dirty="0" err="1"/>
              <a:t>Neuroengineering</a:t>
            </a:r>
            <a:r>
              <a:rPr lang="en-US" dirty="0"/>
              <a:t> lab previously worked on creating an adaptive socket that responded to pressure feedback from tactile sensors and adjusted the residual limb position using a pneumatic bladder system to give more comfort to the user. This gives the lab a background in utilizing actuation techniques to increase comfort within the prosthetic socket.</a:t>
            </a:r>
          </a:p>
        </p:txBody>
      </p:sp>
      <p:sp>
        <p:nvSpPr>
          <p:cNvPr id="7" name="TextBox 6">
            <a:extLst>
              <a:ext uri="{FF2B5EF4-FFF2-40B4-BE49-F238E27FC236}">
                <a16:creationId xmlns:a16="http://schemas.microsoft.com/office/drawing/2014/main" id="{94D654AA-3B11-4042-B2E7-AD6B4FEA73A9}"/>
              </a:ext>
            </a:extLst>
          </p:cNvPr>
          <p:cNvSpPr txBox="1"/>
          <p:nvPr/>
        </p:nvSpPr>
        <p:spPr>
          <a:xfrm>
            <a:off x="9052169" y="642424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8" name="Picture 6" descr="Image result for jhu">
            <a:extLst>
              <a:ext uri="{FF2B5EF4-FFF2-40B4-BE49-F238E27FC236}">
                <a16:creationId xmlns:a16="http://schemas.microsoft.com/office/drawing/2014/main" id="{ED9322CF-3ECF-4FD3-A3AE-414C8220E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884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030358-F45B-4C4C-B5C2-9105A51F6AD4}"/>
              </a:ext>
            </a:extLst>
          </p:cNvPr>
          <p:cNvSpPr txBox="1"/>
          <p:nvPr/>
        </p:nvSpPr>
        <p:spPr>
          <a:xfrm>
            <a:off x="9052169" y="642424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6" name="Picture 6" descr="Image result for jhu">
            <a:extLst>
              <a:ext uri="{FF2B5EF4-FFF2-40B4-BE49-F238E27FC236}">
                <a16:creationId xmlns:a16="http://schemas.microsoft.com/office/drawing/2014/main" id="{CF9EAF42-4A9D-4160-883B-517E31EDB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E36D335-6879-49BC-BEFB-A89DC4F6C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93" y="0"/>
            <a:ext cx="9165867" cy="6858000"/>
          </a:xfrm>
          <a:prstGeom prst="rect">
            <a:avLst/>
          </a:prstGeom>
        </p:spPr>
      </p:pic>
      <p:sp>
        <p:nvSpPr>
          <p:cNvPr id="2" name="TextBox 1">
            <a:extLst>
              <a:ext uri="{FF2B5EF4-FFF2-40B4-BE49-F238E27FC236}">
                <a16:creationId xmlns:a16="http://schemas.microsoft.com/office/drawing/2014/main" id="{5E04BB36-2A91-4CB8-A7ED-8FBF814592A8}"/>
              </a:ext>
            </a:extLst>
          </p:cNvPr>
          <p:cNvSpPr txBox="1"/>
          <p:nvPr/>
        </p:nvSpPr>
        <p:spPr>
          <a:xfrm>
            <a:off x="7263574" y="3539764"/>
            <a:ext cx="4656841" cy="1754326"/>
          </a:xfrm>
          <a:prstGeom prst="rect">
            <a:avLst/>
          </a:prstGeom>
          <a:noFill/>
        </p:spPr>
        <p:txBody>
          <a:bodyPr wrap="square" rtlCol="0">
            <a:spAutoFit/>
          </a:bodyPr>
          <a:lstStyle/>
          <a:p>
            <a:r>
              <a:rPr lang="en-US" sz="3600" dirty="0"/>
              <a:t>Depiction of variable voltage and the socket diameter changing</a:t>
            </a:r>
          </a:p>
        </p:txBody>
      </p:sp>
    </p:spTree>
    <p:extLst>
      <p:ext uri="{BB962C8B-B14F-4D97-AF65-F5344CB8AC3E}">
        <p14:creationId xmlns:p14="http://schemas.microsoft.com/office/powerpoint/2010/main" val="1904042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https://i.gyazo.com/538cfdcda539da044aa4da1d0014985b.png">
            <a:extLst>
              <a:ext uri="{FF2B5EF4-FFF2-40B4-BE49-F238E27FC236}">
                <a16:creationId xmlns:a16="http://schemas.microsoft.com/office/drawing/2014/main" id="{43B67A9D-7E10-4F53-8C32-95298B12E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53350" cy="3762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AB23168-F893-404F-B5FC-6E4AA3A0AB8E}"/>
              </a:ext>
            </a:extLst>
          </p:cNvPr>
          <p:cNvSpPr txBox="1"/>
          <p:nvPr/>
        </p:nvSpPr>
        <p:spPr>
          <a:xfrm>
            <a:off x="9058030" y="6488668"/>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7" name="Picture 6" descr="Image result for jhu">
            <a:extLst>
              <a:ext uri="{FF2B5EF4-FFF2-40B4-BE49-F238E27FC236}">
                <a16:creationId xmlns:a16="http://schemas.microsoft.com/office/drawing/2014/main" id="{42F97F9D-34F0-4B3E-B8FC-31FF60835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C1A59A2-6E81-42F8-B927-C1EBC75BDAF9}"/>
              </a:ext>
            </a:extLst>
          </p:cNvPr>
          <p:cNvSpPr/>
          <p:nvPr/>
        </p:nvSpPr>
        <p:spPr>
          <a:xfrm>
            <a:off x="7022306" y="283796"/>
            <a:ext cx="5169694" cy="1200329"/>
          </a:xfrm>
          <a:prstGeom prst="rect">
            <a:avLst/>
          </a:prstGeom>
        </p:spPr>
        <p:txBody>
          <a:bodyPr wrap="square">
            <a:spAutoFit/>
          </a:bodyPr>
          <a:lstStyle/>
          <a:p>
            <a:r>
              <a:rPr lang="en-US" dirty="0"/>
              <a:t>O’Halloran, </a:t>
            </a:r>
            <a:r>
              <a:rPr lang="en-US" dirty="0" err="1"/>
              <a:t>Ailish</a:t>
            </a:r>
            <a:r>
              <a:rPr lang="en-US" dirty="0"/>
              <a:t>, Fergal </a:t>
            </a:r>
            <a:r>
              <a:rPr lang="en-US" dirty="0" err="1"/>
              <a:t>O’malley</a:t>
            </a:r>
            <a:r>
              <a:rPr lang="en-US" dirty="0"/>
              <a:t>, and Peter McHugh. "A review on dielectric elastomer actuators, technology, applications, and challenges." Journal of Applied Physics 104.7 (2008): 9.</a:t>
            </a:r>
          </a:p>
        </p:txBody>
      </p:sp>
      <p:sp>
        <p:nvSpPr>
          <p:cNvPr id="4" name="TextBox 3">
            <a:extLst>
              <a:ext uri="{FF2B5EF4-FFF2-40B4-BE49-F238E27FC236}">
                <a16:creationId xmlns:a16="http://schemas.microsoft.com/office/drawing/2014/main" id="{6BC45A50-15F4-4D86-9384-5CF3A0FBB6EB}"/>
              </a:ext>
            </a:extLst>
          </p:cNvPr>
          <p:cNvSpPr txBox="1"/>
          <p:nvPr/>
        </p:nvSpPr>
        <p:spPr>
          <a:xfrm>
            <a:off x="320487" y="3693460"/>
            <a:ext cx="10746442" cy="3416320"/>
          </a:xfrm>
          <a:prstGeom prst="rect">
            <a:avLst/>
          </a:prstGeom>
          <a:noFill/>
        </p:spPr>
        <p:txBody>
          <a:bodyPr wrap="square" rtlCol="0">
            <a:spAutoFit/>
          </a:bodyPr>
          <a:lstStyle/>
          <a:p>
            <a:r>
              <a:rPr lang="en-US" dirty="0"/>
              <a:t>Overview of Dielectric Elastomer Actuators:</a:t>
            </a:r>
          </a:p>
          <a:p>
            <a:pPr fontAlgn="ctr"/>
            <a:r>
              <a:rPr lang="en-US" dirty="0"/>
              <a:t>Dielectric elastomer actuators are referred to as artificial muscles.</a:t>
            </a:r>
          </a:p>
          <a:p>
            <a:pPr marL="742950" lvl="1" indent="-285750" fontAlgn="ctr">
              <a:buFont typeface="Arial" panose="020B0604020202020204" pitchFamily="34" charset="0"/>
              <a:buChar char="•"/>
            </a:pPr>
            <a:r>
              <a:rPr lang="en-US" dirty="0"/>
              <a:t>Large range of actuation strain, speed, low density, compliant nature, and silent operation actuation.</a:t>
            </a:r>
          </a:p>
          <a:p>
            <a:pPr marL="742950" lvl="1" indent="-285750" fontAlgn="ctr">
              <a:buFont typeface="Arial" panose="020B0604020202020204" pitchFamily="34" charset="0"/>
              <a:buChar char="•"/>
            </a:pPr>
            <a:r>
              <a:rPr lang="en-US" dirty="0"/>
              <a:t>Potential for multiple degrees of freedom (rotational and translational)</a:t>
            </a:r>
          </a:p>
          <a:p>
            <a:pPr marL="742950" lvl="1" indent="-285750" fontAlgn="ctr">
              <a:buFont typeface="Arial" panose="020B0604020202020204" pitchFamily="34" charset="0"/>
              <a:buChar char="•"/>
            </a:pPr>
            <a:r>
              <a:rPr lang="en-US" dirty="0"/>
              <a:t>Transform electric energy into mechanical work</a:t>
            </a:r>
          </a:p>
          <a:p>
            <a:pPr marL="742950" lvl="1" indent="-285750" fontAlgn="ctr">
              <a:buFont typeface="Arial" panose="020B0604020202020204" pitchFamily="34" charset="0"/>
              <a:buChar char="•"/>
            </a:pPr>
            <a:r>
              <a:rPr lang="en-US" dirty="0"/>
              <a:t>Active expansion creates passive contraction among the polymer</a:t>
            </a:r>
          </a:p>
          <a:p>
            <a:pPr marL="742950" lvl="1" indent="-285750" fontAlgn="ctr">
              <a:buFont typeface="Arial" panose="020B0604020202020204" pitchFamily="34" charset="0"/>
              <a:buChar char="•"/>
            </a:pPr>
            <a:r>
              <a:rPr lang="en-US" dirty="0"/>
              <a:t>A closed loop control can be created to regulate the changes in voltage, capacitance and resistance given to the polymer.</a:t>
            </a:r>
          </a:p>
          <a:p>
            <a:pPr marL="742950" lvl="1" indent="-285750" fontAlgn="ctr">
              <a:buFont typeface="Arial" panose="020B0604020202020204" pitchFamily="34" charset="0"/>
              <a:buChar char="•"/>
            </a:pPr>
            <a:r>
              <a:rPr lang="en-US" dirty="0"/>
              <a:t>Biological model of the muscle</a:t>
            </a:r>
          </a:p>
          <a:p>
            <a:pPr marL="1657350" lvl="3" indent="-285750" fontAlgn="ctr">
              <a:buFont typeface="Arial" panose="020B0604020202020204" pitchFamily="34" charset="0"/>
              <a:buChar char="•"/>
            </a:pPr>
            <a:r>
              <a:rPr lang="en-US" dirty="0"/>
              <a:t>Dielectric polymers are electrically driven and can provide a feedback signal for self-sensing and control</a:t>
            </a:r>
          </a:p>
          <a:p>
            <a:endParaRPr lang="en-US" dirty="0"/>
          </a:p>
        </p:txBody>
      </p:sp>
    </p:spTree>
    <p:extLst>
      <p:ext uri="{BB962C8B-B14F-4D97-AF65-F5344CB8AC3E}">
        <p14:creationId xmlns:p14="http://schemas.microsoft.com/office/powerpoint/2010/main" val="2543350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ED634-9A56-44FA-98DE-0A8DFC883B7E}"/>
              </a:ext>
            </a:extLst>
          </p:cNvPr>
          <p:cNvSpPr>
            <a:spLocks noGrp="1"/>
          </p:cNvSpPr>
          <p:nvPr>
            <p:ph type="title"/>
          </p:nvPr>
        </p:nvSpPr>
        <p:spPr>
          <a:xfrm>
            <a:off x="838200" y="154109"/>
            <a:ext cx="10515600" cy="1325563"/>
          </a:xfrm>
        </p:spPr>
        <p:txBody>
          <a:bodyPr/>
          <a:lstStyle/>
          <a:p>
            <a:r>
              <a:rPr lang="en-US" dirty="0"/>
              <a:t>Different Actuation Methods for Dielectric Elastomer Actuators</a:t>
            </a:r>
          </a:p>
        </p:txBody>
      </p:sp>
      <p:sp>
        <p:nvSpPr>
          <p:cNvPr id="4" name="TextBox 3">
            <a:extLst>
              <a:ext uri="{FF2B5EF4-FFF2-40B4-BE49-F238E27FC236}">
                <a16:creationId xmlns:a16="http://schemas.microsoft.com/office/drawing/2014/main" id="{7FE53F88-1DC4-4067-B2C9-9FC6032BFAFC}"/>
              </a:ext>
            </a:extLst>
          </p:cNvPr>
          <p:cNvSpPr txBox="1"/>
          <p:nvPr/>
        </p:nvSpPr>
        <p:spPr>
          <a:xfrm>
            <a:off x="9052169" y="642424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5" name="Picture 6" descr="Image result for jhu">
            <a:extLst>
              <a:ext uri="{FF2B5EF4-FFF2-40B4-BE49-F238E27FC236}">
                <a16:creationId xmlns:a16="http://schemas.microsoft.com/office/drawing/2014/main" id="{062B2E97-5A73-42C2-A6D4-5F3BD4028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i.gyazo.com/3a15440a123bf4f58e68cd4b1deefd40.png">
            <a:extLst>
              <a:ext uri="{FF2B5EF4-FFF2-40B4-BE49-F238E27FC236}">
                <a16:creationId xmlns:a16="http://schemas.microsoft.com/office/drawing/2014/main" id="{F577A8F0-6DEA-44E6-A046-0F19E453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41" y="1479672"/>
            <a:ext cx="6496323" cy="53783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1B3CFE-63DA-4FFA-BC1B-6473C2F0BABC}"/>
              </a:ext>
            </a:extLst>
          </p:cNvPr>
          <p:cNvSpPr/>
          <p:nvPr/>
        </p:nvSpPr>
        <p:spPr>
          <a:xfrm>
            <a:off x="7022306" y="3457302"/>
            <a:ext cx="5169694" cy="1200329"/>
          </a:xfrm>
          <a:prstGeom prst="rect">
            <a:avLst/>
          </a:prstGeom>
        </p:spPr>
        <p:txBody>
          <a:bodyPr wrap="square">
            <a:spAutoFit/>
          </a:bodyPr>
          <a:lstStyle/>
          <a:p>
            <a:r>
              <a:rPr lang="en-US" dirty="0"/>
              <a:t>O’Halloran, </a:t>
            </a:r>
            <a:r>
              <a:rPr lang="en-US" dirty="0" err="1"/>
              <a:t>Ailish</a:t>
            </a:r>
            <a:r>
              <a:rPr lang="en-US" dirty="0"/>
              <a:t>, Fergal </a:t>
            </a:r>
            <a:r>
              <a:rPr lang="en-US" dirty="0" err="1"/>
              <a:t>O’malley</a:t>
            </a:r>
            <a:r>
              <a:rPr lang="en-US" dirty="0"/>
              <a:t>, and Peter McHugh. "A review on dielectric elastomer actuators, technology, applications, and challenges." Journal of Applied Physics 104.7 (2008): 9.</a:t>
            </a:r>
          </a:p>
        </p:txBody>
      </p:sp>
    </p:spTree>
    <p:extLst>
      <p:ext uri="{BB962C8B-B14F-4D97-AF65-F5344CB8AC3E}">
        <p14:creationId xmlns:p14="http://schemas.microsoft.com/office/powerpoint/2010/main" val="170736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DCCFAE-2F8C-4709-922D-D647E69E24DD}"/>
              </a:ext>
            </a:extLst>
          </p:cNvPr>
          <p:cNvSpPr txBox="1"/>
          <p:nvPr/>
        </p:nvSpPr>
        <p:spPr>
          <a:xfrm>
            <a:off x="9052169" y="642424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5" name="Picture 6" descr="Image result for jhu">
            <a:extLst>
              <a:ext uri="{FF2B5EF4-FFF2-40B4-BE49-F238E27FC236}">
                <a16:creationId xmlns:a16="http://schemas.microsoft.com/office/drawing/2014/main" id="{D9B4BDBF-832E-4832-9D45-F19804084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i.gyazo.com/2f0806edc7b649d58e35aa9d56f355cb.png">
            <a:extLst>
              <a:ext uri="{FF2B5EF4-FFF2-40B4-BE49-F238E27FC236}">
                <a16:creationId xmlns:a16="http://schemas.microsoft.com/office/drawing/2014/main" id="{5A3A220A-F896-4B68-809E-D04BBBD00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081"/>
            <a:ext cx="12192000" cy="41354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A04C6AF-F427-4E4D-AB1D-05FD919AAF4C}"/>
              </a:ext>
            </a:extLst>
          </p:cNvPr>
          <p:cNvSpPr/>
          <p:nvPr/>
        </p:nvSpPr>
        <p:spPr>
          <a:xfrm>
            <a:off x="8440270" y="4143515"/>
            <a:ext cx="3702653" cy="1477328"/>
          </a:xfrm>
          <a:prstGeom prst="rect">
            <a:avLst/>
          </a:prstGeom>
        </p:spPr>
        <p:txBody>
          <a:bodyPr wrap="square">
            <a:spAutoFit/>
          </a:bodyPr>
          <a:lstStyle/>
          <a:p>
            <a:r>
              <a:rPr lang="en-US" dirty="0"/>
              <a:t>Anderson, Iain A., et al. "Multi-functional dielectric elastomer artificial muscles for soft and smart machines." Journal of Applied Physics 112.4 (2012): 041101.</a:t>
            </a:r>
          </a:p>
        </p:txBody>
      </p:sp>
      <p:sp>
        <p:nvSpPr>
          <p:cNvPr id="12" name="TextBox 11">
            <a:extLst>
              <a:ext uri="{FF2B5EF4-FFF2-40B4-BE49-F238E27FC236}">
                <a16:creationId xmlns:a16="http://schemas.microsoft.com/office/drawing/2014/main" id="{D04CCC40-80D6-49D3-8785-2786488DFA46}"/>
              </a:ext>
            </a:extLst>
          </p:cNvPr>
          <p:cNvSpPr txBox="1"/>
          <p:nvPr/>
        </p:nvSpPr>
        <p:spPr>
          <a:xfrm>
            <a:off x="166077" y="4217320"/>
            <a:ext cx="8390964" cy="2031325"/>
          </a:xfrm>
          <a:prstGeom prst="rect">
            <a:avLst/>
          </a:prstGeom>
          <a:noFill/>
        </p:spPr>
        <p:txBody>
          <a:bodyPr wrap="square" rtlCol="0">
            <a:spAutoFit/>
          </a:bodyPr>
          <a:lstStyle/>
          <a:p>
            <a:r>
              <a:rPr lang="en-US" dirty="0"/>
              <a:t>Presented is a soft, bearing-free artificial muscle motor that cannot only turn a shaft but also grip and reposition it through a flexible gear. The bearing-free operation provides a foundation for low complexity soft machines, with multiple degree-of-freedom actuation, that can act simultaneously as motors and manipulators. The mechanism also enables an artificial muscle controlled gear change. This type of actuation could be implemented into a prosthetic socket to shift the angular orientation into a more comfortable position, as detected by a pressure sensor array.</a:t>
            </a:r>
          </a:p>
        </p:txBody>
      </p:sp>
    </p:spTree>
    <p:extLst>
      <p:ext uri="{BB962C8B-B14F-4D97-AF65-F5344CB8AC3E}">
        <p14:creationId xmlns:p14="http://schemas.microsoft.com/office/powerpoint/2010/main" val="240616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12D112-52F8-48E2-8FD3-5F4CDA1673D7}"/>
              </a:ext>
            </a:extLst>
          </p:cNvPr>
          <p:cNvSpPr txBox="1"/>
          <p:nvPr/>
        </p:nvSpPr>
        <p:spPr>
          <a:xfrm>
            <a:off x="9052169" y="642424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5" name="Picture 6" descr="Image result for jhu">
            <a:extLst>
              <a:ext uri="{FF2B5EF4-FFF2-40B4-BE49-F238E27FC236}">
                <a16:creationId xmlns:a16="http://schemas.microsoft.com/office/drawing/2014/main" id="{E3C48978-C314-4C10-B500-5402F66BB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i.gyazo.com/3bd9936f98b2afae077870c434f45caa.png">
            <a:extLst>
              <a:ext uri="{FF2B5EF4-FFF2-40B4-BE49-F238E27FC236}">
                <a16:creationId xmlns:a16="http://schemas.microsoft.com/office/drawing/2014/main" id="{CDA2D54C-63C0-4AC8-B8FE-BBAE8E5F4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1665"/>
            <a:ext cx="12192000" cy="51022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CF40F2F-75B1-46FF-BC39-199035AFFCD3}"/>
              </a:ext>
            </a:extLst>
          </p:cNvPr>
          <p:cNvSpPr/>
          <p:nvPr/>
        </p:nvSpPr>
        <p:spPr>
          <a:xfrm>
            <a:off x="312616" y="0"/>
            <a:ext cx="6096000" cy="923330"/>
          </a:xfrm>
          <a:prstGeom prst="rect">
            <a:avLst/>
          </a:prstGeom>
        </p:spPr>
        <p:txBody>
          <a:bodyPr>
            <a:spAutoFit/>
          </a:bodyPr>
          <a:lstStyle/>
          <a:p>
            <a:r>
              <a:rPr lang="en-US" dirty="0"/>
              <a:t>Anderson, Iain A., et al. "Multi-functional dielectric elastomer artificial muscles for soft and smart machines." Journal of Applied Physics 112.4 (2012): 041101.</a:t>
            </a:r>
          </a:p>
        </p:txBody>
      </p:sp>
      <p:sp>
        <p:nvSpPr>
          <p:cNvPr id="6" name="TextBox 5">
            <a:extLst>
              <a:ext uri="{FF2B5EF4-FFF2-40B4-BE49-F238E27FC236}">
                <a16:creationId xmlns:a16="http://schemas.microsoft.com/office/drawing/2014/main" id="{36F77D7B-F3C4-45BA-A75F-DF197C6591EC}"/>
              </a:ext>
            </a:extLst>
          </p:cNvPr>
          <p:cNvSpPr txBox="1"/>
          <p:nvPr/>
        </p:nvSpPr>
        <p:spPr>
          <a:xfrm>
            <a:off x="869576" y="5563890"/>
            <a:ext cx="7727577" cy="1200329"/>
          </a:xfrm>
          <a:prstGeom prst="rect">
            <a:avLst/>
          </a:prstGeom>
          <a:noFill/>
        </p:spPr>
        <p:txBody>
          <a:bodyPr wrap="square" rtlCol="0">
            <a:spAutoFit/>
          </a:bodyPr>
          <a:lstStyle/>
          <a:p>
            <a:r>
              <a:rPr lang="en-US" dirty="0"/>
              <a:t>This type of radial actuation could be easily integrated into the socket to prevent constant residual limb movement and shifting and to provide the user with a tightened fit in the socket. This can potentially be a perfect substitute for the rigid socket design that has been a major problem in prosthetic devices.</a:t>
            </a:r>
          </a:p>
        </p:txBody>
      </p:sp>
    </p:spTree>
    <p:extLst>
      <p:ext uri="{BB962C8B-B14F-4D97-AF65-F5344CB8AC3E}">
        <p14:creationId xmlns:p14="http://schemas.microsoft.com/office/powerpoint/2010/main" val="101392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21AA62-FF9C-4565-9385-BD74598DACBC}"/>
              </a:ext>
            </a:extLst>
          </p:cNvPr>
          <p:cNvSpPr txBox="1"/>
          <p:nvPr/>
        </p:nvSpPr>
        <p:spPr>
          <a:xfrm>
            <a:off x="9052169" y="642424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5" name="Picture 6" descr="Image result for jhu">
            <a:extLst>
              <a:ext uri="{FF2B5EF4-FFF2-40B4-BE49-F238E27FC236}">
                <a16:creationId xmlns:a16="http://schemas.microsoft.com/office/drawing/2014/main" id="{D81E0848-AF66-40CE-B04D-CA17A7813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395626D-3131-4FB7-BEE4-935A8C055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5" y="241617"/>
            <a:ext cx="11797900" cy="4322568"/>
          </a:xfrm>
          <a:prstGeom prst="rect">
            <a:avLst/>
          </a:prstGeom>
        </p:spPr>
      </p:pic>
      <p:sp>
        <p:nvSpPr>
          <p:cNvPr id="8" name="Rectangle 7">
            <a:extLst>
              <a:ext uri="{FF2B5EF4-FFF2-40B4-BE49-F238E27FC236}">
                <a16:creationId xmlns:a16="http://schemas.microsoft.com/office/drawing/2014/main" id="{7B432589-E91C-44C8-A74C-BE27C8CD1AC8}"/>
              </a:ext>
            </a:extLst>
          </p:cNvPr>
          <p:cNvSpPr/>
          <p:nvPr/>
        </p:nvSpPr>
        <p:spPr>
          <a:xfrm>
            <a:off x="242277" y="4160778"/>
            <a:ext cx="6096000" cy="923330"/>
          </a:xfrm>
          <a:prstGeom prst="rect">
            <a:avLst/>
          </a:prstGeom>
        </p:spPr>
        <p:txBody>
          <a:bodyPr>
            <a:spAutoFit/>
          </a:bodyPr>
          <a:lstStyle/>
          <a:p>
            <a:r>
              <a:rPr lang="en-US" dirty="0"/>
              <a:t>Anderson, Iain A., et al. "Multi-functional dielectric elastomer artificial muscles for soft and smart machines." Journal of Applied Physics 112.4 (2012): 041101.</a:t>
            </a:r>
          </a:p>
        </p:txBody>
      </p:sp>
      <p:sp>
        <p:nvSpPr>
          <p:cNvPr id="9" name="TextBox 8">
            <a:extLst>
              <a:ext uri="{FF2B5EF4-FFF2-40B4-BE49-F238E27FC236}">
                <a16:creationId xmlns:a16="http://schemas.microsoft.com/office/drawing/2014/main" id="{3E81D043-0951-4600-A66C-EF9E358CB690}"/>
              </a:ext>
            </a:extLst>
          </p:cNvPr>
          <p:cNvSpPr txBox="1"/>
          <p:nvPr/>
        </p:nvSpPr>
        <p:spPr>
          <a:xfrm>
            <a:off x="869576" y="5330808"/>
            <a:ext cx="7727577" cy="923330"/>
          </a:xfrm>
          <a:prstGeom prst="rect">
            <a:avLst/>
          </a:prstGeom>
          <a:noFill/>
        </p:spPr>
        <p:txBody>
          <a:bodyPr wrap="square" rtlCol="0">
            <a:spAutoFit/>
          </a:bodyPr>
          <a:lstStyle/>
          <a:p>
            <a:r>
              <a:rPr lang="en-US" dirty="0"/>
              <a:t>This method of gripping actuation can be either utilized in adaptive sockets or prosthetic hands. These dielectric elastomers could provide a stable mechanism to hold residual limbs in place or be integrated into hands for gripping use. </a:t>
            </a:r>
          </a:p>
        </p:txBody>
      </p:sp>
    </p:spTree>
    <p:extLst>
      <p:ext uri="{BB962C8B-B14F-4D97-AF65-F5344CB8AC3E}">
        <p14:creationId xmlns:p14="http://schemas.microsoft.com/office/powerpoint/2010/main" val="191379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2A67FA2-2257-4029-A7DF-80E61CA9DC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53" y="404133"/>
            <a:ext cx="6072553" cy="6389445"/>
          </a:xfrm>
        </p:spPr>
      </p:pic>
      <p:sp>
        <p:nvSpPr>
          <p:cNvPr id="4" name="TextBox 3">
            <a:extLst>
              <a:ext uri="{FF2B5EF4-FFF2-40B4-BE49-F238E27FC236}">
                <a16:creationId xmlns:a16="http://schemas.microsoft.com/office/drawing/2014/main" id="{0BF28FE3-4D9D-4FB8-9530-DC7E09C4EFB4}"/>
              </a:ext>
            </a:extLst>
          </p:cNvPr>
          <p:cNvSpPr txBox="1"/>
          <p:nvPr/>
        </p:nvSpPr>
        <p:spPr>
          <a:xfrm>
            <a:off x="9052169" y="642424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5" name="Picture 6" descr="Image result for jhu">
            <a:extLst>
              <a:ext uri="{FF2B5EF4-FFF2-40B4-BE49-F238E27FC236}">
                <a16:creationId xmlns:a16="http://schemas.microsoft.com/office/drawing/2014/main" id="{5FD676CF-B4A7-4D87-BB42-417214321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C842D89-5D31-43BB-AA61-18E603407D29}"/>
              </a:ext>
            </a:extLst>
          </p:cNvPr>
          <p:cNvSpPr/>
          <p:nvPr/>
        </p:nvSpPr>
        <p:spPr>
          <a:xfrm>
            <a:off x="5924062" y="339055"/>
            <a:ext cx="6096000" cy="923330"/>
          </a:xfrm>
          <a:prstGeom prst="rect">
            <a:avLst/>
          </a:prstGeom>
        </p:spPr>
        <p:txBody>
          <a:bodyPr>
            <a:spAutoFit/>
          </a:bodyPr>
          <a:lstStyle/>
          <a:p>
            <a:r>
              <a:rPr lang="en-US" dirty="0"/>
              <a:t>Anderson, Iain A., et al. "Multi-functional dielectric elastomer artificial muscles for soft and smart machines." Journal of Applied Physics 112.4 (2012): 041101.</a:t>
            </a:r>
          </a:p>
        </p:txBody>
      </p:sp>
      <p:pic>
        <p:nvPicPr>
          <p:cNvPr id="9" name="Content Placeholder 6">
            <a:extLst>
              <a:ext uri="{FF2B5EF4-FFF2-40B4-BE49-F238E27FC236}">
                <a16:creationId xmlns:a16="http://schemas.microsoft.com/office/drawing/2014/main" id="{397A17D1-5616-4047-9A8E-7E4B51B1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957" y="1940903"/>
            <a:ext cx="5988424" cy="3588596"/>
          </a:xfrm>
          <a:prstGeom prst="rect">
            <a:avLst/>
          </a:prstGeom>
        </p:spPr>
      </p:pic>
    </p:spTree>
    <p:extLst>
      <p:ext uri="{BB962C8B-B14F-4D97-AF65-F5344CB8AC3E}">
        <p14:creationId xmlns:p14="http://schemas.microsoft.com/office/powerpoint/2010/main" val="1991545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EEEB-7DD5-4F34-8640-F025D105A880}"/>
              </a:ext>
            </a:extLst>
          </p:cNvPr>
          <p:cNvSpPr>
            <a:spLocks noGrp="1"/>
          </p:cNvSpPr>
          <p:nvPr>
            <p:ph type="title"/>
          </p:nvPr>
        </p:nvSpPr>
        <p:spPr/>
        <p:txBody>
          <a:bodyPr/>
          <a:lstStyle/>
          <a:p>
            <a:r>
              <a:rPr lang="en-US" dirty="0"/>
              <a:t>Dielectric Actuation in Action</a:t>
            </a:r>
          </a:p>
        </p:txBody>
      </p:sp>
      <p:pic>
        <p:nvPicPr>
          <p:cNvPr id="4" name="Online Media 3">
            <a:hlinkClick r:id="" action="ppaction://media"/>
            <a:extLst>
              <a:ext uri="{FF2B5EF4-FFF2-40B4-BE49-F238E27FC236}">
                <a16:creationId xmlns:a16="http://schemas.microsoft.com/office/drawing/2014/main" id="{7F68138D-67AF-4B56-BD6B-031310414022}"/>
              </a:ext>
            </a:extLst>
          </p:cNvPr>
          <p:cNvPicPr>
            <a:picLocks noGrp="1" noRot="1" noChangeAspect="1"/>
          </p:cNvPicPr>
          <p:nvPr>
            <p:ph idx="1"/>
            <a:videoFile r:link="rId1"/>
          </p:nvPr>
        </p:nvPicPr>
        <p:blipFill>
          <a:blip r:embed="rId3"/>
          <a:stretch>
            <a:fillRect/>
          </a:stretch>
        </p:blipFill>
        <p:spPr>
          <a:xfrm>
            <a:off x="2900083" y="1685271"/>
            <a:ext cx="6320118" cy="4740089"/>
          </a:xfrm>
          <a:prstGeom prst="rect">
            <a:avLst/>
          </a:prstGeom>
        </p:spPr>
      </p:pic>
      <p:sp>
        <p:nvSpPr>
          <p:cNvPr id="5" name="TextBox 4">
            <a:extLst>
              <a:ext uri="{FF2B5EF4-FFF2-40B4-BE49-F238E27FC236}">
                <a16:creationId xmlns:a16="http://schemas.microsoft.com/office/drawing/2014/main" id="{1891820F-CB41-43B3-B18B-5EAE5C5FA429}"/>
              </a:ext>
            </a:extLst>
          </p:cNvPr>
          <p:cNvSpPr txBox="1"/>
          <p:nvPr/>
        </p:nvSpPr>
        <p:spPr>
          <a:xfrm>
            <a:off x="9079523" y="645206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6" name="Picture 6" descr="Image result for jhu">
            <a:extLst>
              <a:ext uri="{FF2B5EF4-FFF2-40B4-BE49-F238E27FC236}">
                <a16:creationId xmlns:a16="http://schemas.microsoft.com/office/drawing/2014/main" id="{2CAD9E72-6FA1-440F-9DB0-EFE28A015C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739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a:hlinkClick r:id="" action="ppaction://media"/>
            <a:extLst>
              <a:ext uri="{FF2B5EF4-FFF2-40B4-BE49-F238E27FC236}">
                <a16:creationId xmlns:a16="http://schemas.microsoft.com/office/drawing/2014/main" id="{337BA37D-64F7-4E6F-80C4-84573371B6A3}"/>
              </a:ext>
            </a:extLst>
          </p:cNvPr>
          <p:cNvPicPr>
            <a:picLocks noRot="1" noChangeAspect="1"/>
          </p:cNvPicPr>
          <p:nvPr>
            <a:videoFile r:link="rId1"/>
          </p:nvPr>
        </p:nvPicPr>
        <p:blipFill>
          <a:blip r:embed="rId3"/>
          <a:stretch>
            <a:fillRect/>
          </a:stretch>
        </p:blipFill>
        <p:spPr>
          <a:xfrm>
            <a:off x="2622175" y="1739339"/>
            <a:ext cx="6338048" cy="4753536"/>
          </a:xfrm>
          <a:prstGeom prst="rect">
            <a:avLst/>
          </a:prstGeom>
        </p:spPr>
      </p:pic>
      <p:sp>
        <p:nvSpPr>
          <p:cNvPr id="5" name="Title 1">
            <a:extLst>
              <a:ext uri="{FF2B5EF4-FFF2-40B4-BE49-F238E27FC236}">
                <a16:creationId xmlns:a16="http://schemas.microsoft.com/office/drawing/2014/main" id="{B3D4DB28-28EB-4F1C-8CB1-4BD5C3D43BA2}"/>
              </a:ext>
            </a:extLst>
          </p:cNvPr>
          <p:cNvSpPr>
            <a:spLocks noGrp="1"/>
          </p:cNvSpPr>
          <p:nvPr>
            <p:ph type="title"/>
          </p:nvPr>
        </p:nvSpPr>
        <p:spPr>
          <a:xfrm>
            <a:off x="838200" y="365125"/>
            <a:ext cx="10515600" cy="1325563"/>
          </a:xfrm>
        </p:spPr>
        <p:txBody>
          <a:bodyPr/>
          <a:lstStyle/>
          <a:p>
            <a:r>
              <a:rPr lang="en-US" dirty="0"/>
              <a:t>Dielectric Actuation in Action – Gripping Technology</a:t>
            </a:r>
          </a:p>
        </p:txBody>
      </p:sp>
      <p:sp>
        <p:nvSpPr>
          <p:cNvPr id="6" name="TextBox 5">
            <a:extLst>
              <a:ext uri="{FF2B5EF4-FFF2-40B4-BE49-F238E27FC236}">
                <a16:creationId xmlns:a16="http://schemas.microsoft.com/office/drawing/2014/main" id="{F6672D75-E445-4A32-AFAE-742499DE90EB}"/>
              </a:ext>
            </a:extLst>
          </p:cNvPr>
          <p:cNvSpPr txBox="1"/>
          <p:nvPr/>
        </p:nvSpPr>
        <p:spPr>
          <a:xfrm>
            <a:off x="9079523" y="6452066"/>
            <a:ext cx="2868246" cy="369332"/>
          </a:xfrm>
          <a:prstGeom prst="rect">
            <a:avLst/>
          </a:prstGeom>
          <a:noFill/>
        </p:spPr>
        <p:txBody>
          <a:bodyPr wrap="square" rtlCol="0">
            <a:spAutoFit/>
          </a:bodyPr>
          <a:lstStyle/>
          <a:p>
            <a:r>
              <a:rPr lang="en-US" i="1" dirty="0">
                <a:solidFill>
                  <a:schemeClr val="bg1">
                    <a:lumMod val="75000"/>
                  </a:schemeClr>
                </a:solidFill>
              </a:rPr>
              <a:t>Christopher Shallal, JHU</a:t>
            </a:r>
          </a:p>
        </p:txBody>
      </p:sp>
      <p:pic>
        <p:nvPicPr>
          <p:cNvPr id="7" name="Picture 6" descr="Image result for jhu">
            <a:extLst>
              <a:ext uri="{FF2B5EF4-FFF2-40B4-BE49-F238E27FC236}">
                <a16:creationId xmlns:a16="http://schemas.microsoft.com/office/drawing/2014/main" id="{ACA4CFF0-4B42-4D0A-88E9-7B5594676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5631" y="6111631"/>
            <a:ext cx="746369" cy="74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34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1369</Words>
  <Application>Microsoft Office PowerPoint</Application>
  <PresentationFormat>Widescreen</PresentationFormat>
  <Paragraphs>69</Paragraphs>
  <Slides>18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Electroactive Polymer Implementation into Prosthetic Adaptive Socket</vt:lpstr>
      <vt:lpstr>PowerPoint Presentation</vt:lpstr>
      <vt:lpstr>Different Actuation Methods for Dielectric Elastomer Actuators</vt:lpstr>
      <vt:lpstr>PowerPoint Presentation</vt:lpstr>
      <vt:lpstr>PowerPoint Presentation</vt:lpstr>
      <vt:lpstr>PowerPoint Presentation</vt:lpstr>
      <vt:lpstr>PowerPoint Presentation</vt:lpstr>
      <vt:lpstr>Dielectric Actuation in Action</vt:lpstr>
      <vt:lpstr>Dielectric Actuation in Action – Gripping Technology</vt:lpstr>
      <vt:lpstr>Dielectric Potential Manufacturing</vt:lpstr>
      <vt:lpstr>3D Printing Dielectric Elastomer Actuators</vt:lpstr>
      <vt:lpstr>PowerPoint Presentation</vt:lpstr>
      <vt:lpstr>Common Method to create Electroactive Polymers</vt:lpstr>
      <vt:lpstr>Projection Stereolithography </vt:lpstr>
      <vt:lpstr>Fabrication for Multi-Layer Actuators</vt:lpstr>
      <vt:lpstr>Implementation into Socket</vt:lpstr>
      <vt:lpstr>Precedent in JHU Neuroengineering and Biomedical Instrumentation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Electroactive Polymer Implementation into Prosthetic Adaptive Socket</dc:title>
  <dc:creator>Chris Shallal</dc:creator>
  <cp:lastModifiedBy>Chris Shallal</cp:lastModifiedBy>
  <cp:revision>26</cp:revision>
  <dcterms:created xsi:type="dcterms:W3CDTF">2018-02-16T23:24:32Z</dcterms:created>
  <dcterms:modified xsi:type="dcterms:W3CDTF">2018-02-17T04:19:35Z</dcterms:modified>
</cp:coreProperties>
</file>